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74" r:id="rId3"/>
    <p:sldId id="263" r:id="rId4"/>
    <p:sldId id="267" r:id="rId5"/>
    <p:sldId id="268" r:id="rId6"/>
    <p:sldId id="269" r:id="rId7"/>
    <p:sldId id="270" r:id="rId8"/>
    <p:sldId id="271" r:id="rId9"/>
    <p:sldId id="272" r:id="rId10"/>
    <p:sldId id="273" r:id="rId1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showGuides="1">
      <p:cViewPr varScale="1">
        <p:scale>
          <a:sx n="81" d="100"/>
          <a:sy n="81" d="100"/>
        </p:scale>
        <p:origin x="-155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A15FC4A-A49A-407F-BFEC-91608F26DD7D}" type="datetimeFigureOut">
              <a:rPr lang="he-IL" smtClean="0"/>
              <a:t>כ"ד/טבת/תשע"ט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1FA38F0-6FA2-42DA-AF88-199BDE36BBFC}" type="slidenum">
              <a:rPr lang="he-IL" smtClean="0"/>
              <a:t>‹#›</a:t>
            </a:fld>
            <a:endParaRPr lang="he-IL"/>
          </a:p>
        </p:txBody>
      </p:sp>
    </p:spTree>
    <p:extLst>
      <p:ext uri="{BB962C8B-B14F-4D97-AF65-F5344CB8AC3E}">
        <p14:creationId xmlns:p14="http://schemas.microsoft.com/office/powerpoint/2010/main" val="15199124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89EE9AD-4F2D-4E10-BD98-9FFFDBEA9E7F}" type="datetime8">
              <a:rPr lang="he-IL" smtClean="0"/>
              <a:t>01 ינואר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01D0BB-B0DA-4F5A-9EC4-A55CCE57B036}" type="slidenum">
              <a:rPr lang="he-IL" smtClean="0"/>
              <a:t>‹#›</a:t>
            </a:fld>
            <a:endParaRPr lang="he-IL"/>
          </a:p>
        </p:txBody>
      </p:sp>
      <p:grpSp>
        <p:nvGrpSpPr>
          <p:cNvPr id="7" name="קבוצה 6"/>
          <p:cNvGrpSpPr/>
          <p:nvPr userDrawn="1"/>
        </p:nvGrpSpPr>
        <p:grpSpPr>
          <a:xfrm>
            <a:off x="86991" y="44624"/>
            <a:ext cx="2468785" cy="1006876"/>
            <a:chOff x="0" y="0"/>
            <a:chExt cx="1724025" cy="866775"/>
          </a:xfrm>
        </p:grpSpPr>
        <p:pic>
          <p:nvPicPr>
            <p:cNvPr id="8" name="תמונה 7" descr="Image result for ‫התאחדות בוני הארץ לוגו‬‎"/>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24025" cy="64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מלבן 8"/>
            <p:cNvSpPr/>
            <p:nvPr/>
          </p:nvSpPr>
          <p:spPr>
            <a:xfrm>
              <a:off x="0" y="647700"/>
              <a:ext cx="1724025"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grpSp>
    </p:spTree>
    <p:extLst>
      <p:ext uri="{BB962C8B-B14F-4D97-AF65-F5344CB8AC3E}">
        <p14:creationId xmlns:p14="http://schemas.microsoft.com/office/powerpoint/2010/main" val="346544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9D20FA4-0F1D-4C04-AAB5-327DD21A5682}" type="datetime8">
              <a:rPr lang="he-IL" smtClean="0"/>
              <a:t>01 ינואר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137300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45E06A8-B51B-4BD1-B006-727CC803E496}" type="datetime8">
              <a:rPr lang="he-IL" smtClean="0"/>
              <a:t>01 ינואר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62454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9367DE3-A6F9-4747-8625-18C74EF37AC8}" type="datetime8">
              <a:rPr lang="he-IL" smtClean="0"/>
              <a:t>01 ינואר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265266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8478F99-7469-46FF-9532-190F607EBBBA}" type="datetime8">
              <a:rPr lang="he-IL" smtClean="0"/>
              <a:t>01 ינואר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421380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03B4125-01EC-4193-BA4E-94A6120481E9}" type="datetime8">
              <a:rPr lang="he-IL" smtClean="0"/>
              <a:t>01 ינואר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410798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B6C51B39-8D71-43C5-A213-0191160F52C8}" type="datetime8">
              <a:rPr lang="he-IL" smtClean="0"/>
              <a:t>01 ינואר 19</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289747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C867E44-C3A8-4899-9716-0FCE2E32C802}" type="datetime8">
              <a:rPr lang="he-IL" smtClean="0"/>
              <a:t>01 ינואר 19</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201882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86916AB-9D4C-4968-B894-453CABB530B6}" type="datetime8">
              <a:rPr lang="he-IL" smtClean="0"/>
              <a:t>01 ינואר 19</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20958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8260DB9-C614-4B0E-932C-0BCF3CEE29C5}" type="datetime8">
              <a:rPr lang="he-IL" smtClean="0"/>
              <a:t>01 ינואר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405719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F6600E3-F5FF-4F95-AAEA-F5A2486D5BFD}" type="datetime8">
              <a:rPr lang="he-IL" smtClean="0"/>
              <a:t>01 ינואר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D01D0BB-B0DA-4F5A-9EC4-A55CCE57B036}" type="slidenum">
              <a:rPr lang="he-IL" smtClean="0"/>
              <a:t>‹#›</a:t>
            </a:fld>
            <a:endParaRPr lang="he-IL"/>
          </a:p>
        </p:txBody>
      </p:sp>
    </p:spTree>
    <p:extLst>
      <p:ext uri="{BB962C8B-B14F-4D97-AF65-F5344CB8AC3E}">
        <p14:creationId xmlns:p14="http://schemas.microsoft.com/office/powerpoint/2010/main" val="178308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9A844B-82B5-416A-9DE1-6695F53844CB}" type="datetime8">
              <a:rPr lang="he-IL" smtClean="0"/>
              <a:t>01 ינואר 19</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D01D0BB-B0DA-4F5A-9EC4-A55CCE57B036}" type="slidenum">
              <a:rPr lang="he-IL" smtClean="0"/>
              <a:t>‹#›</a:t>
            </a:fld>
            <a:endParaRPr lang="he-IL"/>
          </a:p>
        </p:txBody>
      </p:sp>
    </p:spTree>
    <p:extLst>
      <p:ext uri="{BB962C8B-B14F-4D97-AF65-F5344CB8AC3E}">
        <p14:creationId xmlns:p14="http://schemas.microsoft.com/office/powerpoint/2010/main" val="81803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b="7875"/>
          <a:stretch/>
        </p:blipFill>
        <p:spPr bwMode="auto">
          <a:xfrm>
            <a:off x="906613" y="980728"/>
            <a:ext cx="7481811"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51376" y="1412776"/>
            <a:ext cx="6668813" cy="2246769"/>
          </a:xfrm>
          <a:prstGeom prst="rect">
            <a:avLst/>
          </a:prstGeom>
          <a:solidFill>
            <a:schemeClr val="bg1">
              <a:alpha val="0"/>
            </a:schemeClr>
          </a:solidFill>
        </p:spPr>
        <p:txBody>
          <a:bodyPr wrap="none" rtlCol="1">
            <a:spAutoFit/>
          </a:bodyPr>
          <a:lstStyle/>
          <a:p>
            <a:pPr algn="ctr"/>
            <a:r>
              <a:rPr lang="he-IL" sz="8800" b="1" dirty="0" err="1"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העב"ט</a:t>
            </a:r>
            <a:endParaRPr lang="he-IL" sz="8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pPr algn="ctr"/>
            <a:r>
              <a:rPr lang="he-IL"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עוזר בטיחות למנהל העבודה</a:t>
            </a:r>
            <a:endParaRPr lang="he-IL"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pPr algn="ctr"/>
            <a:endParaRPr lang="he-IL" sz="1600" dirty="0" smtClean="0"/>
          </a:p>
        </p:txBody>
      </p:sp>
      <p:sp>
        <p:nvSpPr>
          <p:cNvPr id="9" name="מציין מיקום של מספר שקופית 8"/>
          <p:cNvSpPr>
            <a:spLocks noGrp="1"/>
          </p:cNvSpPr>
          <p:nvPr>
            <p:ph type="sldNum" sz="quarter" idx="12"/>
          </p:nvPr>
        </p:nvSpPr>
        <p:spPr/>
        <p:txBody>
          <a:bodyPr/>
          <a:lstStyle/>
          <a:p>
            <a:fld id="{8D01D0BB-B0DA-4F5A-9EC4-A55CCE57B036}" type="slidenum">
              <a:rPr lang="he-IL" smtClean="0"/>
              <a:t>1</a:t>
            </a:fld>
            <a:endParaRPr lang="he-IL"/>
          </a:p>
        </p:txBody>
      </p:sp>
    </p:spTree>
    <p:extLst>
      <p:ext uri="{BB962C8B-B14F-4D97-AF65-F5344CB8AC3E}">
        <p14:creationId xmlns:p14="http://schemas.microsoft.com/office/powerpoint/2010/main" val="588274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D01D0BB-B0DA-4F5A-9EC4-A55CCE57B036}" type="slidenum">
              <a:rPr lang="he-IL" smtClean="0"/>
              <a:t>10</a:t>
            </a:fld>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530" y="65988"/>
            <a:ext cx="2699470" cy="14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251520" y="1527374"/>
            <a:ext cx="8712968" cy="5139869"/>
          </a:xfrm>
          <a:prstGeom prst="rect">
            <a:avLst/>
          </a:prstGeom>
        </p:spPr>
        <p:txBody>
          <a:bodyPr wrap="square">
            <a:spAutoFit/>
          </a:bodyPr>
          <a:lstStyle/>
          <a:p>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מהם יחסי הגומלין בין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העב"ט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 לבין מנהל העבודה?</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pPr marL="285750" lvl="0" indent="-285750">
              <a:buFont typeface="Arial" panose="020B0604020202020204" pitchFamily="34" charset="0"/>
              <a:buChar char="•"/>
            </a:pPr>
            <a:r>
              <a:rPr lang="he-IL" sz="2400" dirty="0" err="1"/>
              <a:t>העב"ט</a:t>
            </a:r>
            <a:r>
              <a:rPr lang="he-IL" sz="2400" dirty="0"/>
              <a:t> הינו "הזרוע הארוכה" של מנהל העבודה בכל הקשור ליצירת סביבת עבודה </a:t>
            </a:r>
            <a:r>
              <a:rPr lang="he-IL" sz="2400" dirty="0" smtClean="0"/>
              <a:t>בטוחה</a:t>
            </a:r>
            <a:endParaRPr lang="en-US" sz="2000" dirty="0"/>
          </a:p>
          <a:p>
            <a:pPr marL="285750" lvl="0" indent="-285750">
              <a:buFont typeface="Arial" panose="020B0604020202020204" pitchFamily="34" charset="0"/>
              <a:buChar char="•"/>
            </a:pPr>
            <a:r>
              <a:rPr lang="he-IL" sz="2400" dirty="0" err="1"/>
              <a:t>העב"ט</a:t>
            </a:r>
            <a:r>
              <a:rPr lang="he-IL" sz="2400" dirty="0"/>
              <a:t> מדווח למנהל העבודה </a:t>
            </a:r>
            <a:r>
              <a:rPr lang="he-IL" sz="2400" dirty="0" smtClean="0"/>
              <a:t>אודות כל </a:t>
            </a:r>
            <a:r>
              <a:rPr lang="he-IL" sz="2400" dirty="0"/>
              <a:t>סטייה מהדרישות המפורטות ברשימות </a:t>
            </a:r>
            <a:r>
              <a:rPr lang="he-IL" sz="2400" dirty="0" smtClean="0"/>
              <a:t>התיוג וכן אודות מצבים מסוכנים והתנהגויות מסוכנות</a:t>
            </a:r>
            <a:endParaRPr lang="en-US" sz="2000" dirty="0"/>
          </a:p>
          <a:p>
            <a:pPr marL="285750" lvl="0" indent="-285750">
              <a:buFont typeface="Arial" panose="020B0604020202020204" pitchFamily="34" charset="0"/>
              <a:buChar char="•"/>
            </a:pPr>
            <a:r>
              <a:rPr lang="he-IL" sz="2400" dirty="0"/>
              <a:t>מנהל העבודה ינקוט באמצעים מתאימים העומדים לרשותו לתיקון החריגות עליהן דיווח לו </a:t>
            </a:r>
            <a:r>
              <a:rPr lang="he-IL" sz="2400" dirty="0" err="1" smtClean="0"/>
              <a:t>העב"ט</a:t>
            </a:r>
            <a:endParaRPr lang="en-US" sz="2000" dirty="0"/>
          </a:p>
          <a:p>
            <a:pPr marL="285750" lvl="0" indent="-285750">
              <a:buFont typeface="Arial" panose="020B0604020202020204" pitchFamily="34" charset="0"/>
              <a:buChar char="•"/>
            </a:pPr>
            <a:r>
              <a:rPr lang="he-IL" sz="2400" dirty="0"/>
              <a:t>מנהל העבודה ידווח אחת לשבוע למבצע הבניה, בכתב ובעל-פה אודות חריגות שעליהן דיווח </a:t>
            </a:r>
            <a:r>
              <a:rPr lang="he-IL" sz="2400" dirty="0" err="1"/>
              <a:t>העב"ט</a:t>
            </a:r>
            <a:r>
              <a:rPr lang="he-IL" sz="2400" dirty="0"/>
              <a:t> ואשר לא עלה בידו </a:t>
            </a:r>
            <a:r>
              <a:rPr lang="he-IL" sz="2400" dirty="0" smtClean="0"/>
              <a:t>לתקנן</a:t>
            </a:r>
            <a:endParaRPr lang="en-US" sz="2000" dirty="0"/>
          </a:p>
          <a:p>
            <a:pPr marL="285750" lvl="0" indent="-285750">
              <a:buFont typeface="Arial" panose="020B0604020202020204" pitchFamily="34" charset="0"/>
              <a:buChar char="•"/>
            </a:pPr>
            <a:r>
              <a:rPr lang="he-IL" sz="2400" dirty="0"/>
              <a:t>מנהל העבודה יודיע מידית למבצע הבניה, בכתב ובעל-פה, אודות חריגות והפרות העלולות לסכן חיי אדם ואשר לא </a:t>
            </a:r>
            <a:r>
              <a:rPr lang="he-IL" sz="2400" dirty="0" smtClean="0"/>
              <a:t>תוקנו</a:t>
            </a:r>
            <a:endParaRPr lang="en-US" sz="2000" dirty="0"/>
          </a:p>
        </p:txBody>
      </p:sp>
    </p:spTree>
    <p:extLst>
      <p:ext uri="{BB962C8B-B14F-4D97-AF65-F5344CB8AC3E}">
        <p14:creationId xmlns:p14="http://schemas.microsoft.com/office/powerpoint/2010/main" val="4186992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של מספר שקופית 8"/>
          <p:cNvSpPr>
            <a:spLocks noGrp="1"/>
          </p:cNvSpPr>
          <p:nvPr>
            <p:ph type="sldNum" sz="quarter" idx="12"/>
          </p:nvPr>
        </p:nvSpPr>
        <p:spPr/>
        <p:txBody>
          <a:bodyPr/>
          <a:lstStyle/>
          <a:p>
            <a:fld id="{8D01D0BB-B0DA-4F5A-9EC4-A55CCE57B036}" type="slidenum">
              <a:rPr lang="he-IL" smtClean="0"/>
              <a:t>2</a:t>
            </a:fld>
            <a:endParaRPr lang="he-IL"/>
          </a:p>
        </p:txBody>
      </p:sp>
      <p:sp>
        <p:nvSpPr>
          <p:cNvPr id="2" name="מלבן 1"/>
          <p:cNvSpPr/>
          <p:nvPr/>
        </p:nvSpPr>
        <p:spPr>
          <a:xfrm>
            <a:off x="179512" y="1166843"/>
            <a:ext cx="8712968" cy="5416868"/>
          </a:xfrm>
          <a:prstGeom prst="rect">
            <a:avLst/>
          </a:prstGeom>
        </p:spPr>
        <p:txBody>
          <a:bodyPr wrap="square">
            <a:spAutoFit/>
          </a:bodyPr>
          <a:lstStyle/>
          <a:p>
            <a:r>
              <a:rPr lang="he-IL"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חוק </a:t>
            </a:r>
            <a:r>
              <a:rPr lang="he-IL" sz="5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העב"ט</a:t>
            </a:r>
            <a:endParaRPr lang="he-IL"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endParaRPr lang="he-IL" sz="2800" dirty="0"/>
          </a:p>
          <a:p>
            <a:r>
              <a:rPr lang="he-IL" sz="2400" dirty="0" smtClean="0">
                <a:effectLst>
                  <a:outerShdw blurRad="38100" dist="38100" dir="2700000" algn="tl">
                    <a:srgbClr val="000000">
                      <a:alpha val="43137"/>
                    </a:srgbClr>
                  </a:outerShdw>
                </a:effectLst>
              </a:rPr>
              <a:t>לאחרונה </a:t>
            </a:r>
            <a:r>
              <a:rPr lang="he-IL" sz="2400" dirty="0">
                <a:effectLst>
                  <a:outerShdw blurRad="38100" dist="38100" dir="2700000" algn="tl">
                    <a:srgbClr val="000000">
                      <a:alpha val="43137"/>
                    </a:srgbClr>
                  </a:outerShdw>
                </a:effectLst>
              </a:rPr>
              <a:t>אישרה הכנסת בקריאה שנייה ושלישית את תיקון מס' 11 לחוק ארגון הפיקוח על העבודה (להלן חוק עוזר הבטיחות למנהל העבודה – 'חוק </a:t>
            </a:r>
            <a:r>
              <a:rPr lang="he-IL" sz="2400" dirty="0" err="1">
                <a:effectLst>
                  <a:outerShdw blurRad="38100" dist="38100" dir="2700000" algn="tl">
                    <a:srgbClr val="000000">
                      <a:alpha val="43137"/>
                    </a:srgbClr>
                  </a:outerShdw>
                </a:effectLst>
              </a:rPr>
              <a:t>העב"ט</a:t>
            </a:r>
            <a:r>
              <a:rPr lang="he-IL" sz="2400" dirty="0" smtClean="0">
                <a:effectLst>
                  <a:outerShdw blurRad="38100" dist="38100" dir="2700000" algn="tl">
                    <a:srgbClr val="000000">
                      <a:alpha val="43137"/>
                    </a:srgbClr>
                  </a:outerShdw>
                </a:effectLst>
              </a:rPr>
              <a:t>')</a:t>
            </a:r>
          </a:p>
          <a:p>
            <a:endParaRPr lang="en-US" sz="2400" dirty="0">
              <a:effectLst>
                <a:outerShdw blurRad="38100" dist="38100" dir="2700000" algn="tl">
                  <a:srgbClr val="000000">
                    <a:alpha val="43137"/>
                  </a:srgbClr>
                </a:outerShdw>
              </a:effectLst>
            </a:endParaRPr>
          </a:p>
          <a:p>
            <a:r>
              <a:rPr lang="he-IL" sz="2400" dirty="0">
                <a:effectLst>
                  <a:outerShdw blurRad="38100" dist="38100" dir="2700000" algn="tl">
                    <a:srgbClr val="000000">
                      <a:alpha val="43137"/>
                    </a:srgbClr>
                  </a:outerShdw>
                </a:effectLst>
              </a:rPr>
              <a:t>חוק </a:t>
            </a:r>
            <a:r>
              <a:rPr lang="he-IL" sz="2400" dirty="0" err="1">
                <a:effectLst>
                  <a:outerShdw blurRad="38100" dist="38100" dir="2700000" algn="tl">
                    <a:srgbClr val="000000">
                      <a:alpha val="43137"/>
                    </a:srgbClr>
                  </a:outerShdw>
                </a:effectLst>
              </a:rPr>
              <a:t>העב"ט</a:t>
            </a:r>
            <a:r>
              <a:rPr lang="he-IL" sz="2400" dirty="0">
                <a:effectLst>
                  <a:outerShdw blurRad="38100" dist="38100" dir="2700000" algn="tl">
                    <a:srgbClr val="000000">
                      <a:alpha val="43137"/>
                    </a:srgbClr>
                  </a:outerShdw>
                </a:effectLst>
              </a:rPr>
              <a:t> מטיל על מבצעי עבודות בניה חובה למנות למנהלי עבודה עוזר, שכל תפקידו הוא לסייע למנהל העבודה לנהל את </a:t>
            </a:r>
            <a:r>
              <a:rPr lang="he-IL" sz="2400" dirty="0" smtClean="0">
                <a:effectLst>
                  <a:outerShdw blurRad="38100" dist="38100" dir="2700000" algn="tl">
                    <a:srgbClr val="000000">
                      <a:alpha val="43137"/>
                    </a:srgbClr>
                  </a:outerShdw>
                </a:effectLst>
              </a:rPr>
              <a:t>הבטיחות</a:t>
            </a:r>
          </a:p>
          <a:p>
            <a:endParaRPr lang="en-US" sz="2400" dirty="0">
              <a:effectLst>
                <a:outerShdw blurRad="38100" dist="38100" dir="2700000" algn="tl">
                  <a:srgbClr val="000000">
                    <a:alpha val="43137"/>
                  </a:srgbClr>
                </a:outerShdw>
              </a:effectLst>
            </a:endParaRPr>
          </a:p>
          <a:p>
            <a:r>
              <a:rPr lang="he-IL" sz="2400" dirty="0">
                <a:effectLst>
                  <a:outerShdw blurRad="38100" dist="38100" dir="2700000" algn="tl">
                    <a:srgbClr val="000000">
                      <a:alpha val="43137"/>
                    </a:srgbClr>
                  </a:outerShdw>
                </a:effectLst>
              </a:rPr>
              <a:t>חוק </a:t>
            </a:r>
            <a:r>
              <a:rPr lang="he-IL" sz="2400" dirty="0" err="1">
                <a:effectLst>
                  <a:outerShdw blurRad="38100" dist="38100" dir="2700000" algn="tl">
                    <a:srgbClr val="000000">
                      <a:alpha val="43137"/>
                    </a:srgbClr>
                  </a:outerShdw>
                </a:effectLst>
              </a:rPr>
              <a:t>העב"ט</a:t>
            </a:r>
            <a:r>
              <a:rPr lang="he-IL" sz="2400" dirty="0">
                <a:effectLst>
                  <a:outerShdw blurRad="38100" dist="38100" dir="2700000" algn="tl">
                    <a:srgbClr val="000000">
                      <a:alpha val="43137"/>
                    </a:srgbClr>
                  </a:outerShdw>
                </a:effectLst>
              </a:rPr>
              <a:t> ייכנס לתוקף בתאריך 6 ליוני 2019. החל מתאריך זה, תחול חובה להעסיק עוזרי בטיחות בצמוד למנהלי העבודה ולא ניתן יהיה לבצע עבודות בניה או בניה הנדסית אלא רק אם באתר הבניה נוכח עוזר בטיחות למנהל העבודה (</a:t>
            </a:r>
            <a:r>
              <a:rPr lang="he-IL" sz="2400" dirty="0" err="1">
                <a:effectLst>
                  <a:outerShdw blurRad="38100" dist="38100" dir="2700000" algn="tl">
                    <a:srgbClr val="000000">
                      <a:alpha val="43137"/>
                    </a:srgbClr>
                  </a:outerShdw>
                </a:effectLst>
              </a:rPr>
              <a:t>עב"ט</a:t>
            </a:r>
            <a:r>
              <a:rPr lang="he-IL"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4717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D01D0BB-B0DA-4F5A-9EC4-A55CCE57B036}" type="slidenum">
              <a:rPr lang="he-IL" smtClean="0"/>
              <a:t>3</a:t>
            </a:fld>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530" y="65988"/>
            <a:ext cx="2699470" cy="14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44016" y="1916832"/>
            <a:ext cx="8892480" cy="4955203"/>
          </a:xfrm>
          <a:prstGeom prst="rect">
            <a:avLst/>
          </a:prstGeom>
        </p:spPr>
        <p:txBody>
          <a:bodyPr wrap="square">
            <a:spAutoFit/>
          </a:bodyPr>
          <a:lstStyle/>
          <a:p>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מי הוא עוזר הבטיחות למנהל העבודה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endParaRPr lang="he-IL" sz="2800" dirty="0" smtClean="0"/>
          </a:p>
          <a:p>
            <a:pPr marL="571500" indent="-571500">
              <a:buFont typeface="Arial" panose="020B0604020202020204" pitchFamily="34" charset="0"/>
              <a:buChar char="•"/>
            </a:pPr>
            <a:r>
              <a:rPr lang="he-IL" sz="4000" dirty="0" err="1" smtClean="0"/>
              <a:t>העב"ט</a:t>
            </a:r>
            <a:r>
              <a:rPr lang="he-IL" sz="4000" dirty="0" smtClean="0"/>
              <a:t> </a:t>
            </a:r>
            <a:r>
              <a:rPr lang="he-IL" sz="4000" dirty="0"/>
              <a:t>הינו עובד בניה, הפועל מכוח סמכותו של מנהל </a:t>
            </a:r>
            <a:r>
              <a:rPr lang="he-IL" sz="4000" dirty="0" smtClean="0"/>
              <a:t>העבודה</a:t>
            </a:r>
          </a:p>
          <a:p>
            <a:pPr marL="571500" indent="-571500">
              <a:buFont typeface="Arial" panose="020B0604020202020204" pitchFamily="34" charset="0"/>
              <a:buChar char="•"/>
            </a:pPr>
            <a:r>
              <a:rPr lang="he-IL" sz="4000" dirty="0" smtClean="0"/>
              <a:t>הוא </a:t>
            </a:r>
            <a:r>
              <a:rPr lang="he-IL" sz="4000" dirty="0"/>
              <a:t>מסייע למנהל העבודה להבטיח את הבטיחות בעבודות בניה ובעבודות בניה </a:t>
            </a:r>
            <a:r>
              <a:rPr lang="he-IL" sz="4000" dirty="0" smtClean="0"/>
              <a:t>הנדסית</a:t>
            </a:r>
            <a:endParaRPr lang="en-US" sz="4000" dirty="0"/>
          </a:p>
        </p:txBody>
      </p:sp>
    </p:spTree>
    <p:extLst>
      <p:ext uri="{BB962C8B-B14F-4D97-AF65-F5344CB8AC3E}">
        <p14:creationId xmlns:p14="http://schemas.microsoft.com/office/powerpoint/2010/main" val="3797595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D01D0BB-B0DA-4F5A-9EC4-A55CCE57B036}" type="slidenum">
              <a:rPr lang="he-IL" smtClean="0"/>
              <a:t>4</a:t>
            </a:fld>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530" y="65988"/>
            <a:ext cx="2699470" cy="14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251520" y="1398250"/>
            <a:ext cx="8640960" cy="5324535"/>
          </a:xfrm>
          <a:prstGeom prst="rect">
            <a:avLst/>
          </a:prstGeom>
        </p:spPr>
        <p:txBody>
          <a:bodyPr wrap="square">
            <a:spAutoFit/>
          </a:bodyPr>
          <a:lstStyle/>
          <a:p>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מהם תנאי הסף לתפקיד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pPr marL="571500" lvl="0" indent="-571500">
              <a:buFont typeface="Arial" panose="020B0604020202020204" pitchFamily="34" charset="0"/>
              <a:buChar char="•"/>
            </a:pPr>
            <a:r>
              <a:rPr lang="he-IL" sz="3600" dirty="0"/>
              <a:t>על העובד להיות </a:t>
            </a:r>
            <a:r>
              <a:rPr lang="he-IL" sz="3600" dirty="0" smtClean="0"/>
              <a:t>בגיר</a:t>
            </a:r>
            <a:endParaRPr lang="en-US" sz="3600" dirty="0"/>
          </a:p>
          <a:p>
            <a:pPr marL="571500" lvl="0" indent="-571500">
              <a:buFont typeface="Arial" panose="020B0604020202020204" pitchFamily="34" charset="0"/>
              <a:buChar char="•"/>
            </a:pPr>
            <a:r>
              <a:rPr lang="he-IL" sz="3600" dirty="0"/>
              <a:t>על העובד להיות בעל ניסיון של שנתיים לפחות בעבודות בניה או בניה </a:t>
            </a:r>
            <a:r>
              <a:rPr lang="he-IL" sz="3600" dirty="0" smtClean="0"/>
              <a:t>הנדסית   </a:t>
            </a:r>
            <a:endParaRPr lang="en-US" sz="3600" dirty="0"/>
          </a:p>
          <a:p>
            <a:pPr marL="571500" lvl="0" indent="-571500">
              <a:buFont typeface="Arial" panose="020B0604020202020204" pitchFamily="34" charset="0"/>
              <a:buChar char="•"/>
            </a:pPr>
            <a:r>
              <a:rPr lang="he-IL" sz="3600" dirty="0"/>
              <a:t>העובד הינו בעל אישור תקף המעיד על השתתפותו בהדרכת עבודה </a:t>
            </a:r>
            <a:r>
              <a:rPr lang="he-IL" sz="3600" dirty="0" smtClean="0"/>
              <a:t>בגובה</a:t>
            </a:r>
            <a:endParaRPr lang="en-US" sz="3600" dirty="0"/>
          </a:p>
          <a:p>
            <a:pPr marL="571500" lvl="0" indent="-571500">
              <a:buFont typeface="Arial" panose="020B0604020202020204" pitchFamily="34" charset="0"/>
              <a:buChar char="•"/>
            </a:pPr>
            <a:r>
              <a:rPr lang="he-IL" sz="3600" dirty="0"/>
              <a:t>העובד סיים בהצלחה הכשרה ייעודית לתפקיד </a:t>
            </a:r>
            <a:r>
              <a:rPr lang="he-IL" sz="3600" dirty="0" err="1"/>
              <a:t>עב"ט</a:t>
            </a:r>
            <a:endParaRPr lang="en-US" sz="3600" dirty="0"/>
          </a:p>
        </p:txBody>
      </p:sp>
    </p:spTree>
    <p:extLst>
      <p:ext uri="{BB962C8B-B14F-4D97-AF65-F5344CB8AC3E}">
        <p14:creationId xmlns:p14="http://schemas.microsoft.com/office/powerpoint/2010/main" val="382253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D01D0BB-B0DA-4F5A-9EC4-A55CCE57B036}" type="slidenum">
              <a:rPr lang="he-IL" smtClean="0"/>
              <a:t>5</a:t>
            </a:fld>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530" y="65988"/>
            <a:ext cx="2699470" cy="14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51520" y="1587564"/>
            <a:ext cx="8640960" cy="3908762"/>
          </a:xfrm>
          <a:prstGeom prst="rect">
            <a:avLst/>
          </a:prstGeom>
        </p:spPr>
        <p:txBody>
          <a:bodyPr wrap="square">
            <a:spAutoFit/>
          </a:bodyPr>
          <a:lstStyle/>
          <a:p>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מי ממנה את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העב"ט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 והיכן המינוי מתועד?</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pPr marL="571500" indent="-571500">
              <a:buFont typeface="Arial" panose="020B0604020202020204" pitchFamily="34" charset="0"/>
              <a:buChar char="•"/>
            </a:pPr>
            <a:r>
              <a:rPr lang="he-IL" sz="4000" dirty="0" err="1"/>
              <a:t>העב"ט</a:t>
            </a:r>
            <a:r>
              <a:rPr lang="he-IL" sz="4000" dirty="0"/>
              <a:t> ממונה על ידי מבצע הבניה. </a:t>
            </a:r>
            <a:endParaRPr lang="he-IL" sz="4000" dirty="0" smtClean="0"/>
          </a:p>
          <a:p>
            <a:pPr marL="571500" indent="-571500">
              <a:buFont typeface="Arial" panose="020B0604020202020204" pitchFamily="34" charset="0"/>
              <a:buChar char="•"/>
            </a:pPr>
            <a:r>
              <a:rPr lang="he-IL" sz="4000" dirty="0" smtClean="0"/>
              <a:t>מינויו </a:t>
            </a:r>
            <a:r>
              <a:rPr lang="he-IL" sz="4000" dirty="0"/>
              <a:t>של </a:t>
            </a:r>
            <a:r>
              <a:rPr lang="he-IL" sz="4000" dirty="0" err="1"/>
              <a:t>העב"ט</a:t>
            </a:r>
            <a:r>
              <a:rPr lang="he-IL" sz="4000" dirty="0"/>
              <a:t> יירשם באופן </a:t>
            </a:r>
            <a:r>
              <a:rPr lang="he-IL" sz="4000" dirty="0" err="1"/>
              <a:t>מיידי</a:t>
            </a:r>
            <a:r>
              <a:rPr lang="he-IL" sz="4000" dirty="0"/>
              <a:t> בפנקס הכללי וכל עוד לא נרשם המינוי בפנקס הכללי – המינוי לא ייכנס </a:t>
            </a:r>
            <a:r>
              <a:rPr lang="he-IL" sz="4000" dirty="0" smtClean="0"/>
              <a:t>לתוקף</a:t>
            </a:r>
            <a:endParaRPr lang="en-US" sz="4000" dirty="0"/>
          </a:p>
        </p:txBody>
      </p:sp>
    </p:spTree>
    <p:extLst>
      <p:ext uri="{BB962C8B-B14F-4D97-AF65-F5344CB8AC3E}">
        <p14:creationId xmlns:p14="http://schemas.microsoft.com/office/powerpoint/2010/main" val="290114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D01D0BB-B0DA-4F5A-9EC4-A55CCE57B036}" type="slidenum">
              <a:rPr lang="he-IL" smtClean="0"/>
              <a:t>6</a:t>
            </a:fld>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530" y="65988"/>
            <a:ext cx="2699470" cy="14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251520" y="1556792"/>
            <a:ext cx="8640960" cy="4770537"/>
          </a:xfrm>
          <a:prstGeom prst="rect">
            <a:avLst/>
          </a:prstGeom>
        </p:spPr>
        <p:txBody>
          <a:bodyPr wrap="square">
            <a:spAutoFit/>
          </a:bodyPr>
          <a:lstStyle/>
          <a:p>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באיזה אתרי בניה נדרש למנות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pPr marL="457200" lvl="0" indent="-457200">
              <a:buFont typeface="Arial" panose="020B0604020202020204" pitchFamily="34" charset="0"/>
              <a:buChar char="•"/>
            </a:pPr>
            <a:r>
              <a:rPr lang="he-IL" sz="3600" dirty="0"/>
              <a:t>בכל אתר שמתבצעות בו עבודות בנייה של מבנה שגובהו 7 מטרים ומעלה ושטחו מעל 1000 מטרים </a:t>
            </a:r>
            <a:r>
              <a:rPr lang="he-IL" sz="3600" dirty="0" smtClean="0"/>
              <a:t>רבועים </a:t>
            </a:r>
            <a:endParaRPr lang="en-US" sz="3600" dirty="0"/>
          </a:p>
          <a:p>
            <a:pPr marL="457200" lvl="0" indent="-457200">
              <a:buFont typeface="Arial" panose="020B0604020202020204" pitchFamily="34" charset="0"/>
              <a:buChar char="•"/>
            </a:pPr>
            <a:r>
              <a:rPr lang="he-IL" sz="3600" dirty="0"/>
              <a:t>בכל אתר שמתבצעות בו עבודות בנייה הנדסית ומפקח עבודה אזורי קבע </a:t>
            </a:r>
            <a:r>
              <a:rPr lang="he-IL" sz="3600" dirty="0" smtClean="0"/>
              <a:t>כי נדרש למנות באתר זה </a:t>
            </a:r>
            <a:r>
              <a:rPr lang="he-IL" sz="3600" dirty="0" err="1" smtClean="0"/>
              <a:t>עב"ט</a:t>
            </a:r>
            <a:endParaRPr lang="en-US" sz="3600" dirty="0"/>
          </a:p>
        </p:txBody>
      </p:sp>
    </p:spTree>
    <p:extLst>
      <p:ext uri="{BB962C8B-B14F-4D97-AF65-F5344CB8AC3E}">
        <p14:creationId xmlns:p14="http://schemas.microsoft.com/office/powerpoint/2010/main" val="3366917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D01D0BB-B0DA-4F5A-9EC4-A55CCE57B036}" type="slidenum">
              <a:rPr lang="he-IL" smtClean="0"/>
              <a:t>7</a:t>
            </a:fld>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530" y="65988"/>
            <a:ext cx="2699470" cy="14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79512" y="1412776"/>
            <a:ext cx="8712968" cy="3662541"/>
          </a:xfrm>
          <a:prstGeom prst="rect">
            <a:avLst/>
          </a:prstGeom>
        </p:spPr>
        <p:txBody>
          <a:bodyPr wrap="square">
            <a:spAutoFit/>
          </a:bodyPr>
          <a:lstStyle/>
          <a:p>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החל מאיזה שלב בתהליך הבנייה נדרש למנות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pPr marL="457200" indent="-457200">
              <a:buFont typeface="Arial" panose="020B0604020202020204" pitchFamily="34" charset="0"/>
              <a:buChar char="•"/>
            </a:pPr>
            <a:r>
              <a:rPr lang="he-IL" sz="3600" dirty="0"/>
              <a:t>מבצע הבניה ימנה </a:t>
            </a:r>
            <a:r>
              <a:rPr lang="he-IL" sz="3600" dirty="0" err="1"/>
              <a:t>עב"ט</a:t>
            </a:r>
            <a:r>
              <a:rPr lang="he-IL" sz="3600" dirty="0"/>
              <a:t> מיד וביחד עם מינויו של מנהל </a:t>
            </a:r>
            <a:r>
              <a:rPr lang="he-IL" sz="3600" dirty="0" smtClean="0"/>
              <a:t>העבודה</a:t>
            </a:r>
          </a:p>
          <a:p>
            <a:pPr marL="457200" indent="-457200">
              <a:buFont typeface="Arial" panose="020B0604020202020204" pitchFamily="34" charset="0"/>
              <a:buChar char="•"/>
            </a:pPr>
            <a:r>
              <a:rPr lang="he-IL" sz="3600" dirty="0" smtClean="0"/>
              <a:t>שמו </a:t>
            </a:r>
            <a:r>
              <a:rPr lang="he-IL" sz="3600" dirty="0"/>
              <a:t>של </a:t>
            </a:r>
            <a:r>
              <a:rPr lang="he-IL" sz="3600" dirty="0" err="1"/>
              <a:t>העב"ט</a:t>
            </a:r>
            <a:r>
              <a:rPr lang="he-IL" sz="3600" dirty="0"/>
              <a:t> ותפקידו יצוינו על גבי שלט שיוצב במקום בולט </a:t>
            </a:r>
            <a:r>
              <a:rPr lang="he-IL" sz="3600" dirty="0" smtClean="0"/>
              <a:t>באתר</a:t>
            </a:r>
            <a:endParaRPr lang="en-US" sz="3600" dirty="0"/>
          </a:p>
        </p:txBody>
      </p:sp>
    </p:spTree>
    <p:extLst>
      <p:ext uri="{BB962C8B-B14F-4D97-AF65-F5344CB8AC3E}">
        <p14:creationId xmlns:p14="http://schemas.microsoft.com/office/powerpoint/2010/main" val="3290940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D01D0BB-B0DA-4F5A-9EC4-A55CCE57B036}" type="slidenum">
              <a:rPr lang="he-IL" smtClean="0"/>
              <a:t>8</a:t>
            </a:fld>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530" y="65988"/>
            <a:ext cx="2699470" cy="14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251520" y="1443841"/>
            <a:ext cx="8640960" cy="5509200"/>
          </a:xfrm>
          <a:prstGeom prst="rect">
            <a:avLst/>
          </a:prstGeom>
        </p:spPr>
        <p:txBody>
          <a:bodyPr wrap="square">
            <a:spAutoFit/>
          </a:bodyPr>
          <a:lstStyle/>
          <a:p>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מה הם תפקידיו של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העב"ט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pPr marL="457200" lvl="0" indent="-457200">
              <a:buFont typeface="Arial" panose="020B0604020202020204" pitchFamily="34" charset="0"/>
              <a:buChar char="•"/>
            </a:pPr>
            <a:r>
              <a:rPr lang="he-IL" sz="2800" dirty="0"/>
              <a:t>בדיקה של רמת היישום של הוראות בטיחות. הבדיקה תבוצע על פי רשימות תיוג שיפורסמו על ידי מפקח העבודה </a:t>
            </a:r>
            <a:r>
              <a:rPr lang="he-IL" sz="2800" dirty="0" smtClean="0"/>
              <a:t>הראשי</a:t>
            </a:r>
            <a:endParaRPr lang="en-US" sz="2800" dirty="0"/>
          </a:p>
          <a:p>
            <a:pPr marL="457200" lvl="0" indent="-457200">
              <a:buFont typeface="Arial" panose="020B0604020202020204" pitchFamily="34" charset="0"/>
              <a:buChar char="•"/>
            </a:pPr>
            <a:r>
              <a:rPr lang="he-IL" sz="2800" dirty="0"/>
              <a:t>דיווח למנהל העבודה בעל פה ובכתב על הפרה של הוראות הבטיחות, בסמוך ככל הניתן למועד גילויה של </a:t>
            </a:r>
            <a:r>
              <a:rPr lang="he-IL" sz="2800" dirty="0" smtClean="0"/>
              <a:t>ההפרה</a:t>
            </a:r>
            <a:endParaRPr lang="en-US" sz="2800" dirty="0"/>
          </a:p>
          <a:p>
            <a:pPr marL="457200" lvl="0" indent="-457200">
              <a:buFont typeface="Arial" panose="020B0604020202020204" pitchFamily="34" charset="0"/>
              <a:buChar char="•"/>
            </a:pPr>
            <a:r>
              <a:rPr lang="he-IL" sz="2800" dirty="0"/>
              <a:t>הודעה לעובד באתר הבניה כי הא מפר הוראת בטיחות או מופרת לגביו הוראת בטיחות, בסמוך ככל הניתן למועד גילויה של </a:t>
            </a:r>
            <a:r>
              <a:rPr lang="he-IL" sz="2800" dirty="0" smtClean="0"/>
              <a:t>ההפרה</a:t>
            </a:r>
            <a:endParaRPr lang="en-US" sz="2800" dirty="0"/>
          </a:p>
          <a:p>
            <a:pPr marL="457200" lvl="0" indent="-457200">
              <a:buFont typeface="Arial" panose="020B0604020202020204" pitchFamily="34" charset="0"/>
              <a:buChar char="•"/>
            </a:pPr>
            <a:r>
              <a:rPr lang="he-IL" sz="2800" dirty="0"/>
              <a:t>דיווח למנהל העבודה על מצבים מסוכנים ועל התנהגויות מסוכנות, גם </a:t>
            </a:r>
            <a:r>
              <a:rPr lang="he-IL" sz="2800" dirty="0" smtClean="0"/>
              <a:t>אם הם אינם </a:t>
            </a:r>
            <a:r>
              <a:rPr lang="he-IL" sz="2800" dirty="0"/>
              <a:t>כלולים ברשימות התיוג שלפיהן מתקיימת </a:t>
            </a:r>
            <a:r>
              <a:rPr lang="he-IL" sz="2800" dirty="0" smtClean="0"/>
              <a:t>הבדיקה</a:t>
            </a:r>
            <a:endParaRPr lang="en-US" sz="2800" dirty="0"/>
          </a:p>
        </p:txBody>
      </p:sp>
    </p:spTree>
    <p:extLst>
      <p:ext uri="{BB962C8B-B14F-4D97-AF65-F5344CB8AC3E}">
        <p14:creationId xmlns:p14="http://schemas.microsoft.com/office/powerpoint/2010/main" val="2653241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8D01D0BB-B0DA-4F5A-9EC4-A55CCE57B036}" type="slidenum">
              <a:rPr lang="he-IL" smtClean="0"/>
              <a:t>9</a:t>
            </a:fld>
            <a:endParaRPr lang="he-I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530" y="65988"/>
            <a:ext cx="2699470" cy="146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51520" y="1412776"/>
            <a:ext cx="8640960" cy="5447645"/>
          </a:xfrm>
          <a:prstGeom prst="rect">
            <a:avLst/>
          </a:prstGeom>
        </p:spPr>
        <p:txBody>
          <a:bodyPr wrap="square">
            <a:spAutoFit/>
          </a:bodyPr>
          <a:lstStyle/>
          <a:p>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האם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העב"ט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 רשאי לבצע עבודות אחרות בנוסף על תפקידיו </a:t>
            </a:r>
            <a:r>
              <a:rPr lang="he-IL" sz="44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כעב"ט</a:t>
            </a:r>
            <a:r>
              <a:rPr lang="he-IL"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rPr>
              <a:t>?</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uttman Yad-Brush" panose="02010401010101010101" pitchFamily="2" charset="-79"/>
              <a:cs typeface="Guttman Yad-Brush" panose="02010401010101010101" pitchFamily="2" charset="-79"/>
            </a:endParaRPr>
          </a:p>
          <a:p>
            <a:r>
              <a:rPr lang="he-IL" sz="5400" dirty="0"/>
              <a:t>לא – עוזר הבטיחות יועסק באתר הבנייה רק בתפקידים </a:t>
            </a:r>
            <a:r>
              <a:rPr lang="he-IL" sz="5400" dirty="0" smtClean="0"/>
              <a:t>שנקבעו בחוק  </a:t>
            </a:r>
            <a:r>
              <a:rPr lang="he-IL" sz="5400" dirty="0"/>
              <a:t>ואין להטיל עליו </a:t>
            </a:r>
            <a:r>
              <a:rPr lang="he-IL" sz="5400" dirty="0" smtClean="0"/>
              <a:t>משימות </a:t>
            </a:r>
            <a:r>
              <a:rPr lang="he-IL" sz="5400" dirty="0"/>
              <a:t>ותפקידים </a:t>
            </a:r>
            <a:r>
              <a:rPr lang="he-IL" sz="5400" dirty="0" smtClean="0"/>
              <a:t>נוספים</a:t>
            </a:r>
            <a:endParaRPr lang="en-US" sz="5400" dirty="0"/>
          </a:p>
        </p:txBody>
      </p:sp>
    </p:spTree>
    <p:extLst>
      <p:ext uri="{BB962C8B-B14F-4D97-AF65-F5344CB8AC3E}">
        <p14:creationId xmlns:p14="http://schemas.microsoft.com/office/powerpoint/2010/main" val="4149844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499</Words>
  <Application>Microsoft Office PowerPoint</Application>
  <PresentationFormat>‫הצגה על המסך (4:3)</PresentationFormat>
  <Paragraphs>50</Paragraphs>
  <Slides>10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10</vt:i4>
      </vt:variant>
    </vt:vector>
  </HeadingPairs>
  <TitlesOfParts>
    <vt:vector size="11"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45</cp:revision>
  <dcterms:created xsi:type="dcterms:W3CDTF">2018-06-28T07:39:24Z</dcterms:created>
  <dcterms:modified xsi:type="dcterms:W3CDTF">2019-01-01T10:02:31Z</dcterms:modified>
</cp:coreProperties>
</file>