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31"/>
  </p:notesMasterIdLst>
  <p:sldIdLst>
    <p:sldId id="325" r:id="rId2"/>
    <p:sldId id="372" r:id="rId3"/>
    <p:sldId id="380" r:id="rId4"/>
    <p:sldId id="385" r:id="rId5"/>
    <p:sldId id="382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8" r:id="rId16"/>
    <p:sldId id="399" r:id="rId17"/>
    <p:sldId id="397" r:id="rId18"/>
    <p:sldId id="403" r:id="rId19"/>
    <p:sldId id="401" r:id="rId20"/>
    <p:sldId id="400" r:id="rId21"/>
    <p:sldId id="404" r:id="rId22"/>
    <p:sldId id="386" r:id="rId23"/>
    <p:sldId id="384" r:id="rId24"/>
    <p:sldId id="381" r:id="rId25"/>
    <p:sldId id="376" r:id="rId26"/>
    <p:sldId id="405" r:id="rId27"/>
    <p:sldId id="406" r:id="rId28"/>
    <p:sldId id="378" r:id="rId29"/>
    <p:sldId id="407" r:id="rId30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35E"/>
    <a:srgbClr val="F0B010"/>
    <a:srgbClr val="FFCF0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סגנון כהה 1 - הדגשה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36" autoAdjust="0"/>
    <p:restoredTop sz="94226" autoAdjust="0"/>
  </p:normalViewPr>
  <p:slideViewPr>
    <p:cSldViewPr snapToGrid="0" showGuides="1">
      <p:cViewPr varScale="1">
        <p:scale>
          <a:sx n="77" d="100"/>
          <a:sy n="77" d="100"/>
        </p:scale>
        <p:origin x="960" y="96"/>
      </p:cViewPr>
      <p:guideLst>
        <p:guide orient="horz" pos="2160"/>
        <p:guide pos="33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624013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2319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D004F05-114A-43BF-881B-C74CDB9F8B2D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308350" y="850900"/>
            <a:ext cx="3309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5624013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2319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6F665B-31C4-4AE8-9CE3-70F1C699FA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438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1pPr>
    <a:lvl2pPr marL="519488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2pPr>
    <a:lvl3pPr marL="1038977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3pPr>
    <a:lvl4pPr marL="1558465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4pPr>
    <a:lvl5pPr marL="2077952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5pPr>
    <a:lvl6pPr marL="2597440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6pPr>
    <a:lvl7pPr marL="3116929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7pPr>
    <a:lvl8pPr marL="3636417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8pPr>
    <a:lvl9pPr marL="4155905" algn="r" defTabSz="1038977" rtl="1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2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3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11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48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12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10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13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62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14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97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15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59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16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1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17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12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18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57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363" indent="-284163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13" indent="-227013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8613" indent="-227013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813" indent="-227013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D54C847-67DE-4B33-A9DF-208889EC1CFB}" type="slidenum">
              <a:rPr lang="he-IL" altLang="he-IL" smtClean="0"/>
              <a:pPr algn="l">
                <a:spcBef>
                  <a:spcPct val="0"/>
                </a:spcBef>
              </a:pPr>
              <a:t>19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65753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20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0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3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4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21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88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22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90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23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88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24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49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25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7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26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27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79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28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4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363" indent="-284163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13" indent="-227013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8613" indent="-227013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813" indent="-227013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D54C847-67DE-4B33-A9DF-208889EC1CFB}" type="slidenum">
              <a:rPr lang="he-IL" altLang="he-IL" smtClean="0"/>
              <a:pPr algn="l">
                <a:spcBef>
                  <a:spcPct val="0"/>
                </a:spcBef>
              </a:pPr>
              <a:t>4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20086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5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52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6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3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7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2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8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3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9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50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8350" y="850900"/>
            <a:ext cx="3309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DAB18F-0C34-47EB-B6FD-28981C2E7000}" type="slidenum">
              <a:rPr lang="he-IL" altLang="he-IL" smtClean="0">
                <a:latin typeface="Calibri" pitchFamily="34" charset="0"/>
              </a:rPr>
              <a:pPr/>
              <a:t>10</a:t>
            </a:fld>
            <a:endParaRPr lang="he-IL" altLang="he-I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8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049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42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530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781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015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113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355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709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1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2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24-5147-4709-BE9F-C10310B26543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7D3-A6CB-4F78-AAAD-304C621008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174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A024-5147-4709-BE9F-C10310B26543}" type="datetimeFigureOut">
              <a:rPr lang="he-IL" smtClean="0"/>
              <a:t>י"ג/כסלו/תש"פ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6E7D3-A6CB-4F78-AAAD-304C621008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310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ecd.org/industry/ind/steel-market-developments-Q2-2019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www.oecd.org/industry/ind/steel-market-developments-Q2-2019.pdf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ment.molsa.gov.il/Publications/News/Pages/%D7%9DccupationalSafetyReport2013-2017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se.gov.uk/statistics/fatals.htm" TargetMode="External"/><Relationship Id="rId5" Type="http://schemas.openxmlformats.org/officeDocument/2006/relationships/hyperlink" Target="https://www.bls.gov/iif/oshcfoi1.htm#2016" TargetMode="External"/><Relationship Id="rId4" Type="http://schemas.openxmlformats.org/officeDocument/2006/relationships/hyperlink" Target="https://ilostat.ilo.org/data/#summarytabl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hyperlink" Target="https://www.oecd.org/industry/ind/steel-market-developments-Q2-2019.pdf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www.oecd.org/industry/ind/steel-market-developments-Q2-2019.pdf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oecd.org/industry/ind/steel-market-developments-Q2-2019.pdf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oecd.org/industry/ind/steel-market-developments-Q2-2019.pdf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oecd.org/industry/ind/steel-market-developments-Q2-2019.pdf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oecd.org/industry/ind/steel-market-developments-Q2-2019.pdf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906000" cy="38221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מלבן 1"/>
          <p:cNvSpPr/>
          <p:nvPr/>
        </p:nvSpPr>
        <p:spPr>
          <a:xfrm>
            <a:off x="-77638" y="1187821"/>
            <a:ext cx="98206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ענף הבניה  - נתונים ומגמות</a:t>
            </a:r>
          </a:p>
          <a:p>
            <a:pPr algn="ctr"/>
            <a:endParaRPr lang="he-IL" sz="4800" b="1" dirty="0" smtClean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דצמבר 2019</a:t>
            </a:r>
          </a:p>
          <a:p>
            <a:pPr algn="ctr"/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he-IL" sz="2000" b="1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ctr"/>
            <a:endParaRPr lang="he-IL" sz="2000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30" y="4005979"/>
            <a:ext cx="1205558" cy="19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3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עסקאות דיור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98311" y="1456499"/>
            <a:ext cx="9112033" cy="47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מכירת דירות חדשות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360172" y="1367345"/>
            <a:ext cx="9113012" cy="49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משכנתאות וריבית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71275" y="1319085"/>
            <a:ext cx="9375645" cy="46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ביצועי מחיר למשתכן 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79" y="1551178"/>
            <a:ext cx="5962015" cy="36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מדד מחירי הדירות של למ"ס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05447" y="1506220"/>
            <a:ext cx="8784273" cy="44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מדד מחירי הדירות המחוזי של למ"ס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9" y="1160600"/>
            <a:ext cx="9703265" cy="52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מדד למ"ס – רב שנתי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45" y="1576562"/>
            <a:ext cx="8364277" cy="41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מדד מחירי הדירות החדשות של למ"ס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19" y="1096592"/>
            <a:ext cx="6140168" cy="53133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562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השינויים בשכר הדירה הממוצע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184" y="1756374"/>
            <a:ext cx="7249125" cy="40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99391"/>
            <a:ext cx="9906000" cy="36685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316" y="908050"/>
            <a:ext cx="8135937" cy="2305050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he-IL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בניה שלא למגורים ותשתיות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0" y="3933056"/>
            <a:ext cx="3848720" cy="232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סוגי הבניה בישראל 2018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082" y="2816227"/>
            <a:ext cx="5527567" cy="40417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86040" y="6251579"/>
            <a:ext cx="26511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מקור : למ"ס, עיבודי התאחדות בוני הארץ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hlinkClick r:id="rId6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0694" y="938896"/>
            <a:ext cx="3962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3600" b="1" dirty="0" smtClean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> 42 </a:t>
            </a:r>
            <a:r>
              <a:rPr lang="he-IL" b="1" dirty="0" smtClean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>מיליארדי ש"ח</a:t>
            </a:r>
            <a:endParaRPr lang="he-IL" sz="2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השקעות המדינה והרשויות המקומיות במבנים ותשתיות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339" y="938896"/>
            <a:ext cx="3962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3600" b="1" dirty="0" smtClean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>28%</a:t>
            </a: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משקל מזמיני העבודה של המדינה והרשויות המקומיות בסך ענף הבניה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837203-A2B3-45CA-9503-58D5306FD6CB}"/>
              </a:ext>
            </a:extLst>
          </p:cNvPr>
          <p:cNvSpPr txBox="1"/>
          <p:nvPr/>
        </p:nvSpPr>
        <p:spPr>
          <a:xfrm>
            <a:off x="6871038" y="3733736"/>
            <a:ext cx="228119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151 מיליארדי </a:t>
            </a:r>
            <a:r>
              <a:rPr lang="he-IL" sz="2000" b="1" dirty="0">
                <a:solidFill>
                  <a:schemeClr val="bg1"/>
                </a:solidFill>
              </a:rPr>
              <a:t>ש"ח</a:t>
            </a:r>
            <a:endParaRPr lang="aa-E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התפתחות הבניה לא למגורים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042" y="938896"/>
            <a:ext cx="7393846" cy="59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התפתחות הבניה לא למגורים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141" y="1325932"/>
            <a:ext cx="8352112" cy="47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דירוג סיכון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BDI</a:t>
            </a: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בענפי הבניה ובכלל המשק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0472" y="1096592"/>
            <a:ext cx="8779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הסיכון של ענף התשתיות וצמיחתו של סיכון זה  גדולים מאלו של שאר ענף הבניה ומזה של כלל המשק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83659" y="6510922"/>
            <a:ext cx="14290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מקור :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BDI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hlinkClick r:id="rId5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887" y="2120465"/>
            <a:ext cx="6958508" cy="41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8311" y="5503785"/>
            <a:ext cx="86591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3600" b="1" dirty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>54%</a:t>
            </a:r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         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הגידול במספר עובדי ענף הבניה מאז שנת 2012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3600" b="1" dirty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>35%- 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השינוי במספר ההרוגים ל100,000 עובדים בענף הבניה מאז שנת 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1275" y="1102929"/>
            <a:ext cx="2375672" cy="440120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1200" b="1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מקורות הנתונים: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נתוני נפגעים: הנפגעים שבסמכות מנהל הבטיחות, לא כולל עובדי אורח  ונפגעים בתאונות דריסה באתר ומחוצה לו. דו"ח תאונות עבודה ותחלואה תעסוקתית לשנים  2013 – 2017 :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  <a:hlinkClick r:id="rId3"/>
              </a:rPr>
              <a:t>https://employment.molsa.gov.il/Publications/News/Pages/%D7%9DccupationalSafetyReport2013-2017.aspx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algn="just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ב-2018 היו בנוסף 3 הרוגים עוברי אורח שאינם עובדי הענף.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מספר עובדי ענף הבניה : ישראלים – למ"ס, פלסטינים וזרים – רשות ההגירה והאוכלוסין והתאחדות הקבלנים בוני הארץ.</a:t>
            </a:r>
          </a:p>
          <a:p>
            <a:pPr algn="just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בדוח מנהל הבטיחות מופיעים נתונים נמוכים יותר של הרוגים ל-100,000 עובדים בשל טעות במספר הזרים בענף הבניה.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הרוגים בתאונות עבודה בישראל</a:t>
            </a:r>
            <a:endParaRPr lang="he-I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3C380-F9B5-4E7C-B70F-D0D707339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078" y="1000371"/>
            <a:ext cx="6526933" cy="444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55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27" y="160489"/>
            <a:ext cx="9056657" cy="620712"/>
          </a:xfrm>
          <a:noFill/>
          <a:ln>
            <a:noFill/>
          </a:ln>
          <a:effectLst/>
        </p:spPr>
        <p:txBody>
          <a:bodyPr rtlCol="1">
            <a:noAutofit/>
          </a:bodyPr>
          <a:lstStyle/>
          <a:p>
            <a:pPr>
              <a:defRPr/>
            </a:pPr>
            <a:r>
              <a:rPr lang="he-I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השוואה בינ"ל : נתוני ה-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ILO</a:t>
            </a:r>
            <a:r>
              <a:rPr lang="he-I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(2016)</a:t>
            </a:r>
          </a:p>
        </p:txBody>
      </p:sp>
      <p:sp>
        <p:nvSpPr>
          <p:cNvPr id="7" name="Rectangle 6"/>
          <p:cNvSpPr/>
          <p:nvPr/>
        </p:nvSpPr>
        <p:spPr>
          <a:xfrm>
            <a:off x="817142" y="1071155"/>
            <a:ext cx="1719116" cy="553997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200" b="1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מקור הנתונים</a:t>
            </a:r>
            <a:r>
              <a:rPr lang="he-IL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:</a:t>
            </a:r>
          </a:p>
          <a:p>
            <a:pPr algn="just" rtl="1"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 ארגון העבודה העולמי: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  <a:hlinkClick r:id="rId4"/>
              </a:rPr>
              <a:t>https://ilostat.ilo.org/data/#summarytables</a:t>
            </a:r>
            <a:endParaRPr lang="he-IL" sz="1200" dirty="0">
              <a:solidFill>
                <a:schemeClr val="accent1">
                  <a:lumMod val="50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algn="just" rtl="1"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אין אחידות מלאה במתודולוגיה - יש הבדלים במידע הנאסף ביחס לתאונות דרכים, נפגעים ממחלות הקשורות לעבודה, עובדים עצמאיים, עובדים  עונתיים,  היקפי משרה ועוד.</a:t>
            </a:r>
          </a:p>
          <a:p>
            <a:pPr algn="just" rtl="1"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הנתונים שמפרסם ה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Bureau of Labor Statistics </a:t>
            </a:r>
            <a:r>
              <a:rPr lang="he-IL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 בארה"ב עומדים בשנים האחרונות על כ-10 הרוגים ל-100,000 עובדים ולא כמו שמופיע ב-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ILO</a:t>
            </a:r>
            <a:r>
              <a:rPr lang="he-IL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:</a:t>
            </a:r>
          </a:p>
          <a:p>
            <a:pPr algn="just" rt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  <a:hlinkClick r:id="rId5"/>
              </a:rPr>
              <a:t>https://www.bls.gov/iif/oshcfoi1.htm#2016</a:t>
            </a:r>
            <a:endParaRPr lang="he-IL" sz="1200" dirty="0">
              <a:solidFill>
                <a:schemeClr val="accent1">
                  <a:lumMod val="50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algn="just" rtl="1">
              <a:spcBef>
                <a:spcPts val="300"/>
              </a:spcBef>
              <a:spcAft>
                <a:spcPts val="300"/>
              </a:spcAft>
              <a:defRPr/>
            </a:pPr>
            <a:r>
              <a:rPr lang="he-IL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נתוני ה-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HSE</a:t>
            </a:r>
            <a:r>
              <a:rPr lang="he-IL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 בבריטניה מצביעים על 1.6 הרוגים ל-100,000 עובדים בממוצע בשנים האחרונות, בדומה למה שמופיע ב-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ILO</a:t>
            </a:r>
            <a:r>
              <a:rPr lang="he-IL" sz="12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:</a:t>
            </a:r>
          </a:p>
          <a:p>
            <a:pPr algn="just" rt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 dirty="0">
                <a:hlinkClick r:id="rId6"/>
              </a:rPr>
              <a:t>http://www.hse.gov.uk/statistics/fatals.htm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7175" y="949630"/>
            <a:ext cx="5401728" cy="5783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9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אומדן הכמות הנצרכת בישראל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621792" y="1306068"/>
            <a:ext cx="8605556" cy="38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אומדן הכמות הנצרכת בישראל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239" y="1069156"/>
            <a:ext cx="976422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32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2.2% </a:t>
            </a: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שיעור הגידול הצפוי בעשור הקרוב בבניה למגורים ומבנים נלווים של מסחר ושירותיים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he-IL" sz="32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שיעור הגידול הצפוי בעשור הקרוב בתשתיות ומבני ציבור – נגזר מתכנית תשתיות 2030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endParaRPr lang="he-IL" sz="2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4691" y="6510922"/>
            <a:ext cx="62859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מקור : חישובי התאחדות בוני הארץ על בסיס נתוני למ"ס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hlinkClick r:id="rId5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246" y="2354760"/>
            <a:ext cx="7549645" cy="422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המחסור בחומרי חציבה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275" y="1672664"/>
            <a:ext cx="93177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"תכנון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המדינה לא היה מספק מה שהוביל לצמצום עתודות ועליית </a:t>
            </a: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מחירים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עד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סוף העשור יידרשו כ-</a:t>
            </a:r>
            <a:r>
              <a:rPr lang="he-IL" sz="3600" b="1" dirty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>20</a:t>
            </a:r>
            <a:r>
              <a:rPr lang="he-IL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>מיליוני טון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חומרי חציבה יותר מאשר </a:t>
            </a: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כיום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מדובר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בפער של כ-</a:t>
            </a:r>
            <a:r>
              <a:rPr lang="he-IL" sz="3600" b="1" dirty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>140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>מיליוני טון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עד 2025 אל מול תחזיות תמ"א 14/ב</a:t>
            </a: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 "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endParaRPr lang="he-I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  </a:t>
            </a:r>
            <a:r>
              <a:rPr lang="he-IL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משרד </a:t>
            </a:r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התשתיות הלאומיות, האנרגיה </a:t>
            </a:r>
            <a:r>
              <a:rPr lang="he-IL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והמים , 2017</a:t>
            </a:r>
            <a:endParaRPr lang="he-IL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endParaRPr lang="he-I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06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המחסור בעובדים מקצועיים בענף הבניה 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08760" y="5806012"/>
            <a:ext cx="73466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מקור : חישובי התאחדות בוני הארץ על בסיס צמיחת ההשקעות הצפויה בעשור הקרוב וסקר משרות פנויות של למ"ס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hlinkClick r:id="rId5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057" y="1360491"/>
            <a:ext cx="7452360" cy="42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906000" cy="38221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מלבן 1"/>
          <p:cNvSpPr/>
          <p:nvPr/>
        </p:nvSpPr>
        <p:spPr>
          <a:xfrm>
            <a:off x="-77638" y="1187821"/>
            <a:ext cx="98206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תודה על ההקשבה</a:t>
            </a:r>
          </a:p>
          <a:p>
            <a:pPr algn="ctr"/>
            <a:endParaRPr lang="he-IL" sz="4800" b="1" dirty="0" smtClean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he-IL" sz="2000" b="1" dirty="0" smtClean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he-IL" sz="2000" b="1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ctr"/>
            <a:endParaRPr lang="he-IL" sz="2000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30" y="4005979"/>
            <a:ext cx="1205558" cy="19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9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עובדי ענף הבניה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7402" y="6257006"/>
            <a:ext cx="19711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המקור : למ"ס: 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hlinkClick r:id="rId5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89" y="1340159"/>
            <a:ext cx="8457143" cy="5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99391"/>
            <a:ext cx="9906000" cy="36685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316" y="908050"/>
            <a:ext cx="8135937" cy="2305050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he-IL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בניה למגורים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819" y="3861048"/>
            <a:ext cx="3679875" cy="24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5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התחלות בניה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0472" y="1096592"/>
            <a:ext cx="8779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הסיכון של ענף התשתיות וצמיחתו של סיכון זה  גדולים מאלו של שאר ענף הבניה ומזה של כלל המשק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83659" y="6510922"/>
            <a:ext cx="14290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מקור : למ"ס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hlinkClick r:id="rId5"/>
            </a:endParaRPr>
          </a:p>
        </p:txBody>
      </p:sp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4239" y="2056429"/>
            <a:ext cx="9648401" cy="39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פעילות הבניה ומערכות בחירות לכנסת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83659" y="6510922"/>
            <a:ext cx="14290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מקור : למ"ס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hlinkClick r:id="rId5"/>
            </a:endParaRPr>
          </a:p>
        </p:txBody>
      </p:sp>
      <p:pic>
        <p:nvPicPr>
          <p:cNvPr id="9" name="תמונה 1">
            <a:extLst>
              <a:ext uri="{FF2B5EF4-FFF2-40B4-BE49-F238E27FC236}">
                <a16:creationId xmlns:a16="http://schemas.microsoft.com/office/drawing/2014/main" id="{8B42BC95-0BA6-45C0-8D7A-2E81C60F3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9" y="1737036"/>
            <a:ext cx="9730465" cy="44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התחלות בניה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83659" y="6510922"/>
            <a:ext cx="14290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מקור : למ"ס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hlinkClick r:id="rId5"/>
            </a:endParaRPr>
          </a:p>
        </p:txBody>
      </p:sp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59" y="1243330"/>
            <a:ext cx="5943370" cy="49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התחדשות עירונית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239" y="1325881"/>
            <a:ext cx="9639257" cy="5185041"/>
            <a:chOff x="0" y="0"/>
            <a:chExt cx="6877050" cy="35890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77050" cy="3589020"/>
            </a:xfrm>
            <a:prstGeom prst="rect">
              <a:avLst/>
            </a:prstGeom>
          </p:spPr>
        </p:pic>
        <p:sp>
          <p:nvSpPr>
            <p:cNvPr id="10" name="תיבת טקסט 2"/>
            <p:cNvSpPr txBox="1">
              <a:spLocks noChangeArrowheads="1"/>
            </p:cNvSpPr>
            <p:nvPr/>
          </p:nvSpPr>
          <p:spPr bwMode="auto">
            <a:xfrm flipH="1">
              <a:off x="798653" y="3379807"/>
              <a:ext cx="3819647" cy="1959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he-IL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rPr>
                <a:t>המקור : למ"ס , תיקוני התאחדות בוני הארץ ל-3 רבעונים אחרונים, על סמך תיקוני העבר של למ"ס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he-IL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7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94"/>
            <a:ext cx="9906000" cy="9361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275" y="160489"/>
            <a:ext cx="9056657" cy="620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גמר הבניה</a:t>
            </a:r>
            <a:endParaRPr lang="he-I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" y="6163844"/>
            <a:ext cx="454072" cy="69415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88979" y="1501076"/>
            <a:ext cx="9503661" cy="41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5108</TotalTime>
  <Words>551</Words>
  <Application>Microsoft Office PowerPoint</Application>
  <PresentationFormat>נייר A4 ‏(210x297 מ"מ)</PresentationFormat>
  <Paragraphs>100</Paragraphs>
  <Slides>29</Slides>
  <Notes>27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5" baseType="lpstr">
      <vt:lpstr>Arial</vt:lpstr>
      <vt:lpstr>Calibri</vt:lpstr>
      <vt:lpstr>David</vt:lpstr>
      <vt:lpstr>Tahoma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בניה למגורים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בניה שלא למגורים ותשתיות</vt:lpstr>
      <vt:lpstr>מצגת של PowerPoint‏</vt:lpstr>
      <vt:lpstr>מצגת של PowerPoint‏</vt:lpstr>
      <vt:lpstr>מצגת של PowerPoint‏</vt:lpstr>
      <vt:lpstr>מצגת של PowerPoint‏</vt:lpstr>
      <vt:lpstr>השוואה בינ"ל : נתוני ה-ILO (2016)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לחשב הכללי - צווי בטיחות  -   +חומר של איציק</dc:title>
  <dc:subject>משרד האוצר</dc:subject>
  <dc:creator>Gera  Kaushanski</dc:creator>
  <cp:keywords>Bella Gilboa</cp:keywords>
  <dc:description>שינוי קריטריונים לקבלן מוכר_x000d_
לקראת הפגישה עם גבי שוחט 12.8.2019</dc:description>
  <cp:lastModifiedBy>ארגון הקבלנים והבונים באר שבע והנגב</cp:lastModifiedBy>
  <cp:revision>368</cp:revision>
  <cp:lastPrinted>2019-04-01T09:43:31Z</cp:lastPrinted>
  <dcterms:created xsi:type="dcterms:W3CDTF">2016-10-31T09:18:23Z</dcterms:created>
  <dcterms:modified xsi:type="dcterms:W3CDTF">2019-12-11T08:32:02Z</dcterms:modified>
</cp:coreProperties>
</file>