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22"/>
  </p:notesMasterIdLst>
  <p:sldIdLst>
    <p:sldId id="325" r:id="rId2"/>
    <p:sldId id="449" r:id="rId3"/>
    <p:sldId id="469" r:id="rId4"/>
    <p:sldId id="465" r:id="rId5"/>
    <p:sldId id="467" r:id="rId6"/>
    <p:sldId id="462" r:id="rId7"/>
    <p:sldId id="437" r:id="rId8"/>
    <p:sldId id="450" r:id="rId9"/>
    <p:sldId id="451" r:id="rId10"/>
    <p:sldId id="452" r:id="rId11"/>
    <p:sldId id="453" r:id="rId12"/>
    <p:sldId id="454" r:id="rId13"/>
    <p:sldId id="425" r:id="rId14"/>
    <p:sldId id="456" r:id="rId15"/>
    <p:sldId id="457" r:id="rId16"/>
    <p:sldId id="461" r:id="rId17"/>
    <p:sldId id="458" r:id="rId18"/>
    <p:sldId id="459" r:id="rId19"/>
    <p:sldId id="470" r:id="rId20"/>
    <p:sldId id="463" r:id="rId21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7DF80C27-E95B-469A-AA84-0EE082C5E041}">
          <p14:sldIdLst>
            <p14:sldId id="325"/>
          </p14:sldIdLst>
        </p14:section>
        <p14:section name="מקטע ללא כותרת" id="{39C73163-01D6-4C8A-8F49-61D0E8238EBE}">
          <p14:sldIdLst>
            <p14:sldId id="449"/>
            <p14:sldId id="469"/>
            <p14:sldId id="465"/>
            <p14:sldId id="467"/>
            <p14:sldId id="462"/>
            <p14:sldId id="437"/>
            <p14:sldId id="450"/>
            <p14:sldId id="451"/>
            <p14:sldId id="452"/>
            <p14:sldId id="453"/>
            <p14:sldId id="454"/>
            <p14:sldId id="425"/>
            <p14:sldId id="456"/>
            <p14:sldId id="457"/>
            <p14:sldId id="461"/>
            <p14:sldId id="458"/>
            <p14:sldId id="459"/>
            <p14:sldId id="470"/>
            <p14:sldId id="4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32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35E"/>
    <a:srgbClr val="F0B010"/>
    <a:srgbClr val="FFC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סגנון כהה 1 - הדגשה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463" autoAdjust="0"/>
    <p:restoredTop sz="95143" autoAdjust="0"/>
  </p:normalViewPr>
  <p:slideViewPr>
    <p:cSldViewPr snapToGrid="0" showGuides="1">
      <p:cViewPr>
        <p:scale>
          <a:sx n="107" d="100"/>
          <a:sy n="107" d="100"/>
        </p:scale>
        <p:origin x="-1800" y="-384"/>
      </p:cViewPr>
      <p:guideLst>
        <p:guide orient="horz" pos="2160"/>
        <p:guide pos="3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4013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319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004F05-114A-43BF-881B-C74CDB9F8B2D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4013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319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F665B-31C4-4AE8-9CE3-70F1C699FAA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3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488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8977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8465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7952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7440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6929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6417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5905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11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12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13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14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15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16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17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18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19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63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4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5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1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6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7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8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9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10</a:t>
            </a:fld>
            <a:endParaRPr lang="he-IL" alt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326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902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849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64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691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119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93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62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881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304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77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A024-5147-4709-BE9F-C10310B26543}" type="datetimeFigureOut">
              <a:rPr lang="he-IL" smtClean="0"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E7D3-A6CB-4F78-AAAD-304C6210085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39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-I_ntSgIIL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38221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מלבן 1"/>
          <p:cNvSpPr/>
          <p:nvPr/>
        </p:nvSpPr>
        <p:spPr>
          <a:xfrm>
            <a:off x="-77638" y="1187821"/>
            <a:ext cx="982065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העסקת עובדים פלסטינים</a:t>
            </a:r>
            <a:endParaRPr lang="he-IL" sz="48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נובמבר 2021</a:t>
            </a:r>
          </a:p>
          <a:p>
            <a:pPr algn="ctr"/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ctr"/>
            <a:endParaRPr lang="he-IL" sz="2000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63" y="4269783"/>
            <a:ext cx="3905842" cy="2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צפייה בבקשות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28" b="3403"/>
          <a:stretch/>
        </p:blipFill>
        <p:spPr bwMode="auto">
          <a:xfrm>
            <a:off x="221105" y="1049596"/>
            <a:ext cx="9463790" cy="492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הצגת </a:t>
            </a:r>
            <a:r>
              <a:rPr lang="he-I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הסטוריית</a:t>
            </a: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המעברים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8827"/>
          <a:stretch/>
        </p:blipFill>
        <p:spPr bwMode="auto">
          <a:xfrm>
            <a:off x="175245" y="1111525"/>
            <a:ext cx="9723039" cy="47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45804" r="18835" b="17035"/>
          <a:stretch/>
        </p:blipFill>
        <p:spPr bwMode="auto">
          <a:xfrm>
            <a:off x="135637" y="2877515"/>
            <a:ext cx="9634725" cy="287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פרסום מודעת דרושים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9201" r="8007" b="3490"/>
          <a:stretch/>
        </p:blipFill>
        <p:spPr bwMode="auto">
          <a:xfrm>
            <a:off x="748081" y="1029564"/>
            <a:ext cx="8884192" cy="548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מחבר חץ ישר 2"/>
          <p:cNvCxnSpPr/>
          <p:nvPr/>
        </p:nvCxnSpPr>
        <p:spPr>
          <a:xfrm>
            <a:off x="1145219" y="4412202"/>
            <a:ext cx="798991" cy="5681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אפליקציית אלמונסק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61" y="1109271"/>
            <a:ext cx="2514693" cy="5171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1" y="1109271"/>
            <a:ext cx="2564151" cy="5270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אליפסה 9"/>
          <p:cNvSpPr/>
          <p:nvPr/>
        </p:nvSpPr>
        <p:spPr>
          <a:xfrm>
            <a:off x="3364637" y="3659560"/>
            <a:ext cx="1349406" cy="45967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13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רישום למאגר - עובד בעל ותק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30" y="1011602"/>
            <a:ext cx="2828925" cy="56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69" y="1101777"/>
            <a:ext cx="2610332" cy="5474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0" y="1101777"/>
            <a:ext cx="2663396" cy="5474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12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הרשמה למיונים מקצועיים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2719" r="2469"/>
          <a:stretch/>
        </p:blipFill>
        <p:spPr>
          <a:xfrm>
            <a:off x="5410722" y="1056804"/>
            <a:ext cx="2594028" cy="5532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63" y="1025157"/>
            <a:ext cx="2705837" cy="5563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קבוצה 3"/>
          <p:cNvGrpSpPr/>
          <p:nvPr/>
        </p:nvGrpSpPr>
        <p:grpSpPr>
          <a:xfrm>
            <a:off x="7794515" y="1274928"/>
            <a:ext cx="1472082" cy="1449798"/>
            <a:chOff x="7794515" y="1274928"/>
            <a:chExt cx="1472082" cy="1449798"/>
          </a:xfrm>
        </p:grpSpPr>
        <p:sp>
          <p:nvSpPr>
            <p:cNvPr id="2" name="אליפסה 1"/>
            <p:cNvSpPr/>
            <p:nvPr/>
          </p:nvSpPr>
          <p:spPr>
            <a:xfrm rot="1176566">
              <a:off x="7794515" y="1274928"/>
              <a:ext cx="1472082" cy="14497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TextBox 2"/>
            <p:cNvSpPr txBox="1"/>
            <p:nvPr/>
          </p:nvSpPr>
          <p:spPr>
            <a:xfrm rot="1213977">
              <a:off x="7859310" y="1610141"/>
              <a:ext cx="136985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b="1" dirty="0" smtClean="0">
                  <a:solidFill>
                    <a:srgbClr val="002060"/>
                  </a:solidFill>
                </a:rPr>
                <a:t>עובד בעל ותק נדרש</a:t>
              </a:r>
              <a:endParaRPr lang="he-IL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1038215" y="1261783"/>
            <a:ext cx="1511561" cy="1449798"/>
            <a:chOff x="1038215" y="1261783"/>
            <a:chExt cx="1511561" cy="1449798"/>
          </a:xfrm>
        </p:grpSpPr>
        <p:sp>
          <p:nvSpPr>
            <p:cNvPr id="15" name="אליפסה 14"/>
            <p:cNvSpPr/>
            <p:nvPr/>
          </p:nvSpPr>
          <p:spPr>
            <a:xfrm rot="20296708">
              <a:off x="1077694" y="1261783"/>
              <a:ext cx="1472082" cy="14497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TextBox 15"/>
            <p:cNvSpPr txBox="1"/>
            <p:nvPr/>
          </p:nvSpPr>
          <p:spPr>
            <a:xfrm rot="20334119">
              <a:off x="1038215" y="1624416"/>
              <a:ext cx="141960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b="1" dirty="0" smtClean="0">
                  <a:solidFill>
                    <a:srgbClr val="002060"/>
                  </a:solidFill>
                </a:rPr>
                <a:t>עובד </a:t>
              </a:r>
              <a:r>
                <a:rPr lang="he-IL" b="1" dirty="0" smtClean="0">
                  <a:solidFill>
                    <a:srgbClr val="FF0000"/>
                  </a:solidFill>
                </a:rPr>
                <a:t>ללא </a:t>
              </a:r>
              <a:r>
                <a:rPr lang="he-IL" b="1" dirty="0" smtClean="0">
                  <a:solidFill>
                    <a:srgbClr val="002060"/>
                  </a:solidFill>
                </a:rPr>
                <a:t>הותק הנדרש</a:t>
              </a:r>
              <a:endParaRPr lang="he-IL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969467" y="4197679"/>
            <a:ext cx="3956899" cy="1075986"/>
            <a:chOff x="969467" y="4197679"/>
            <a:chExt cx="3956899" cy="1075986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36775"/>
            <a:stretch/>
          </p:blipFill>
          <p:spPr>
            <a:xfrm>
              <a:off x="969467" y="4197679"/>
              <a:ext cx="3956899" cy="10759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9" name="מחבר ישר 18"/>
            <p:cNvCxnSpPr/>
            <p:nvPr/>
          </p:nvCxnSpPr>
          <p:spPr>
            <a:xfrm>
              <a:off x="3480047" y="4580878"/>
              <a:ext cx="1056442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קבוצה 21"/>
          <p:cNvGrpSpPr/>
          <p:nvPr/>
        </p:nvGrpSpPr>
        <p:grpSpPr>
          <a:xfrm>
            <a:off x="5475454" y="4197678"/>
            <a:ext cx="4352128" cy="1102192"/>
            <a:chOff x="5475454" y="4197678"/>
            <a:chExt cx="4352128" cy="1102192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" t="46142" r="2469" b="42306"/>
            <a:stretch/>
          </p:blipFill>
          <p:spPr>
            <a:xfrm>
              <a:off x="5475454" y="4197678"/>
              <a:ext cx="4352128" cy="1102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1" name="מחבר ישר 20"/>
            <p:cNvCxnSpPr/>
            <p:nvPr/>
          </p:nvCxnSpPr>
          <p:spPr>
            <a:xfrm>
              <a:off x="8242224" y="4616387"/>
              <a:ext cx="1056442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99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בקשת היתר חיפוש עבודה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1" y="1112451"/>
            <a:ext cx="2693740" cy="5537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2" r="3489"/>
          <a:stretch/>
        </p:blipFill>
        <p:spPr>
          <a:xfrm>
            <a:off x="2352206" y="1112451"/>
            <a:ext cx="2600794" cy="5575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50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אלמונסק – פונקציות נוספות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30" y="1147921"/>
            <a:ext cx="2675802" cy="5500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38" y="1140426"/>
            <a:ext cx="2709594" cy="5500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5" y="1140424"/>
            <a:ext cx="2696276" cy="5469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13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אלמונסק – צור קשר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3295" r="-1343" b="24931"/>
          <a:stretch/>
        </p:blipFill>
        <p:spPr>
          <a:xfrm>
            <a:off x="3426781" y="1087672"/>
            <a:ext cx="3711831" cy="5476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83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ההתנהלות מול מדור התשלומים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grpSp>
        <p:nvGrpSpPr>
          <p:cNvPr id="19" name="קבוצה 18"/>
          <p:cNvGrpSpPr/>
          <p:nvPr/>
        </p:nvGrpSpPr>
        <p:grpSpPr>
          <a:xfrm>
            <a:off x="885268" y="1023188"/>
            <a:ext cx="8442663" cy="5734728"/>
            <a:chOff x="885268" y="1023188"/>
            <a:chExt cx="8442663" cy="573472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5" t="33232" r="30291" b="3745"/>
            <a:stretch/>
          </p:blipFill>
          <p:spPr bwMode="auto">
            <a:xfrm>
              <a:off x="885268" y="1023188"/>
              <a:ext cx="8442663" cy="573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מחבר ישר 4"/>
            <p:cNvCxnSpPr/>
            <p:nvPr/>
          </p:nvCxnSpPr>
          <p:spPr>
            <a:xfrm>
              <a:off x="1882066" y="4221157"/>
              <a:ext cx="322453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/>
            <p:cNvCxnSpPr/>
            <p:nvPr/>
          </p:nvCxnSpPr>
          <p:spPr>
            <a:xfrm>
              <a:off x="1287262" y="3590843"/>
              <a:ext cx="1890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>
              <a:off x="3888419" y="4851471"/>
              <a:ext cx="40876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/>
            <p:nvPr/>
          </p:nvCxnSpPr>
          <p:spPr>
            <a:xfrm>
              <a:off x="1882065" y="4531876"/>
              <a:ext cx="322453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62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1672"/>
            <a:ext cx="9897123" cy="11690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29365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החלטת הממשלה על סמך המלצות הצוות הבין-משרדי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311" y="1509203"/>
            <a:ext cx="9062939" cy="57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הגדלת מכסת העובדים הפלסטינים </a:t>
            </a:r>
            <a:endParaRPr lang="he-IL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4703" y="2117966"/>
            <a:ext cx="8886547" cy="5866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הקמת מערך השמה של העובדים הפלסטינים – אתר ואפליקציה</a:t>
            </a:r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5623" y="2724448"/>
            <a:ext cx="8735627" cy="57785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מיונים מקצועיים, מלבד עובדים בעלי ותק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703" y="3342637"/>
            <a:ext cx="8886547" cy="57785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העסקת עובד על בסיס מכסה פנויה, ומשרה מלאה בלבד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3278" y="4427316"/>
            <a:ext cx="863797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אישור עבודה ל – 60 יום (</a:t>
            </a:r>
            <a:r>
              <a:rPr lang="he-IL" sz="2400" b="1" dirty="0"/>
              <a:t>שמירת מכסה</a:t>
            </a:r>
            <a:r>
              <a:rPr lang="he-IL" sz="2400" b="1" dirty="0" smtClean="0"/>
              <a:t>)</a:t>
            </a:r>
            <a:endParaRPr lang="he-I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3177" y="3920487"/>
            <a:ext cx="8558073" cy="57785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ביטול מגבלת המכסה על המעסיק</a:t>
            </a:r>
            <a:endParaRPr lang="he-I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0378" y="5069223"/>
            <a:ext cx="8100872" cy="5866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הנפקת היתר חיפוש עבודה ל – 5 ימים</a:t>
            </a:r>
            <a:endParaRPr lang="he-IL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60378" y="5651496"/>
            <a:ext cx="8100872" cy="57785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/>
              <a:t>הסדרת העברת תשלום הנטו דרך מדור </a:t>
            </a:r>
            <a:r>
              <a:rPr lang="he-IL" sz="2400" b="1" dirty="0" smtClean="0"/>
              <a:t>התשלומים </a:t>
            </a:r>
            <a:r>
              <a:rPr lang="he-IL" sz="1600" b="1" dirty="0" smtClean="0"/>
              <a:t>(טרם מתאפשר)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6583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38221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מלבן 1"/>
          <p:cNvSpPr/>
          <p:nvPr/>
        </p:nvSpPr>
        <p:spPr>
          <a:xfrm>
            <a:off x="-77638" y="1187821"/>
            <a:ext cx="9820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תודה על ההקשבה</a:t>
            </a:r>
          </a:p>
          <a:p>
            <a:pPr algn="ctr"/>
            <a:endParaRPr lang="he-IL" sz="48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ctr"/>
            <a:endParaRPr lang="he-IL" sz="2000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30" y="4005979"/>
            <a:ext cx="1205558" cy="1979682"/>
          </a:xfrm>
          <a:prstGeom prst="rect">
            <a:avLst/>
          </a:prstGeom>
        </p:spPr>
      </p:pic>
      <p:pic>
        <p:nvPicPr>
          <p:cNvPr id="5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85" y="3933056"/>
            <a:ext cx="3556992" cy="2365400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5286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תוצאת תמונה עבור מדור תשלומים מרשם האוכלוסי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76" y="5270956"/>
            <a:ext cx="1452002" cy="1155486"/>
          </a:xfrm>
          <a:prstGeom prst="rect">
            <a:avLst/>
          </a:prstGeom>
          <a:noFill/>
        </p:spPr>
      </p:pic>
      <p:sp>
        <p:nvSpPr>
          <p:cNvPr id="6" name="כותרת 12"/>
          <p:cNvSpPr>
            <a:spLocks noGrp="1"/>
          </p:cNvSpPr>
          <p:nvPr>
            <p:ph type="title"/>
          </p:nvPr>
        </p:nvSpPr>
        <p:spPr>
          <a:xfrm>
            <a:off x="2447033" y="20790"/>
            <a:ext cx="4594199" cy="800100"/>
          </a:xfrm>
        </p:spPr>
        <p:txBody>
          <a:bodyPr/>
          <a:lstStyle/>
          <a:p>
            <a:pPr algn="r" rtl="1"/>
            <a:r>
              <a:rPr lang="he-IL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"המודל החדש"</a:t>
            </a:r>
            <a:endParaRPr lang="he-IL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כותרת 12"/>
          <p:cNvSpPr txBox="1">
            <a:spLocks/>
          </p:cNvSpPr>
          <p:nvPr/>
        </p:nvSpPr>
        <p:spPr>
          <a:xfrm>
            <a:off x="6776006" y="3104708"/>
            <a:ext cx="2433628" cy="515740"/>
          </a:xfrm>
          <a:prstGeom prst="rect">
            <a:avLst/>
          </a:prstGeom>
        </p:spPr>
        <p:txBody>
          <a:bodyPr rtlCol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he-IL" sz="3200" b="1" kern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249145" y="908720"/>
            <a:ext cx="1261285" cy="1008112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הקמת בקשה לעובד במערכת תעסוקה</a:t>
            </a:r>
          </a:p>
        </p:txBody>
      </p:sp>
      <p:sp>
        <p:nvSpPr>
          <p:cNvPr id="28" name="חץ למטה 27"/>
          <p:cNvSpPr/>
          <p:nvPr/>
        </p:nvSpPr>
        <p:spPr>
          <a:xfrm rot="5400000">
            <a:off x="5859042" y="1325718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/>
          </a:p>
        </p:txBody>
      </p:sp>
      <p:sp>
        <p:nvSpPr>
          <p:cNvPr id="30" name="מלבן מעוגל 29"/>
          <p:cNvSpPr/>
          <p:nvPr/>
        </p:nvSpPr>
        <p:spPr>
          <a:xfrm>
            <a:off x="4411796" y="908720"/>
            <a:ext cx="1477309" cy="1008112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העובד ע"י </a:t>
            </a:r>
            <a:r>
              <a:rPr lang="he-IL" sz="1600" b="1" kern="0" dirty="0" err="1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הרת"ן</a:t>
            </a:r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ושליחתו למבחן מיון ובטיחות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2648745" y="908720"/>
            <a:ext cx="1405301" cy="1008112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מבחני מיון עבור מועמדים במקצועות הבניין</a:t>
            </a:r>
          </a:p>
        </p:txBody>
      </p:sp>
      <p:pic>
        <p:nvPicPr>
          <p:cNvPr id="1027" name="Picture 3" descr="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579" r="4288" b="59550"/>
          <a:stretch/>
        </p:blipFill>
        <p:spPr bwMode="auto">
          <a:xfrm>
            <a:off x="7833320" y="836712"/>
            <a:ext cx="1494060" cy="11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חץ למטה 32"/>
          <p:cNvSpPr/>
          <p:nvPr/>
        </p:nvSpPr>
        <p:spPr>
          <a:xfrm rot="5400000">
            <a:off x="4058842" y="1325718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39" name="חץ למטה 38"/>
          <p:cNvSpPr/>
          <p:nvPr/>
        </p:nvSpPr>
        <p:spPr>
          <a:xfrm rot="5400000">
            <a:off x="7488332" y="1325718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26626" name="AutoShape 2" descr="תוצאת תמונה עבור משרד השיכון לוגו"/>
          <p:cNvSpPr>
            <a:spLocks noChangeAspect="1" noChangeArrowheads="1"/>
          </p:cNvSpPr>
          <p:nvPr/>
        </p:nvSpPr>
        <p:spPr bwMode="auto">
          <a:xfrm>
            <a:off x="9304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28" name="AutoShape 4" descr="תוצאת תמונה עבור משרד השיכון לוגו"/>
          <p:cNvSpPr>
            <a:spLocks noChangeAspect="1" noChangeArrowheads="1"/>
          </p:cNvSpPr>
          <p:nvPr/>
        </p:nvSpPr>
        <p:spPr bwMode="auto">
          <a:xfrm>
            <a:off x="9304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0" name="AutoShape 6" descr="תוצאת תמונה עבור משרד השיכון לוגו"/>
          <p:cNvSpPr>
            <a:spLocks noChangeAspect="1" noChangeArrowheads="1"/>
          </p:cNvSpPr>
          <p:nvPr/>
        </p:nvSpPr>
        <p:spPr bwMode="auto">
          <a:xfrm>
            <a:off x="9304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632" name="AutoShape 8" descr="תוצאת תמונה עבור משרד השיכון לוגו"/>
          <p:cNvSpPr>
            <a:spLocks noChangeAspect="1" noChangeArrowheads="1"/>
          </p:cNvSpPr>
          <p:nvPr/>
        </p:nvSpPr>
        <p:spPr bwMode="auto">
          <a:xfrm>
            <a:off x="9304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" name="Picture 6" descr="תמונה קשור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9" y="836712"/>
            <a:ext cx="1586765" cy="1152128"/>
          </a:xfrm>
          <a:prstGeom prst="rect">
            <a:avLst/>
          </a:prstGeom>
          <a:noFill/>
        </p:spPr>
      </p:pic>
      <p:sp>
        <p:nvSpPr>
          <p:cNvPr id="41" name="חץ למטה 40"/>
          <p:cNvSpPr/>
          <p:nvPr/>
        </p:nvSpPr>
        <p:spPr>
          <a:xfrm rot="5400000">
            <a:off x="2303755" y="1253710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pic>
        <p:nvPicPr>
          <p:cNvPr id="43" name="תמונה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7110" y="5301208"/>
            <a:ext cx="1510386" cy="1135910"/>
          </a:xfrm>
          <a:prstGeom prst="rect">
            <a:avLst/>
          </a:prstGeom>
        </p:spPr>
      </p:pic>
      <p:sp>
        <p:nvSpPr>
          <p:cNvPr id="44" name="כותרת 12"/>
          <p:cNvSpPr txBox="1">
            <a:spLocks/>
          </p:cNvSpPr>
          <p:nvPr/>
        </p:nvSpPr>
        <p:spPr>
          <a:xfrm>
            <a:off x="7898454" y="4789140"/>
            <a:ext cx="1519043" cy="800100"/>
          </a:xfrm>
          <a:prstGeom prst="rect">
            <a:avLst/>
          </a:prstGeom>
        </p:spPr>
        <p:txBody>
          <a:bodyPr rtlCol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he-IL" sz="32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המעסיק</a:t>
            </a:r>
          </a:p>
        </p:txBody>
      </p:sp>
      <p:sp>
        <p:nvSpPr>
          <p:cNvPr id="48" name="מלבן מעוגל 47"/>
          <p:cNvSpPr/>
          <p:nvPr/>
        </p:nvSpPr>
        <p:spPr>
          <a:xfrm>
            <a:off x="6465168" y="5229200"/>
            <a:ext cx="1152128" cy="1224136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פתיחת תיק עקרוני </a:t>
            </a:r>
            <a:r>
              <a:rPr lang="he-IL" sz="1600" b="1" kern="0" dirty="0" err="1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במת"ש</a:t>
            </a:r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(משרד השיכון)</a:t>
            </a:r>
          </a:p>
        </p:txBody>
      </p:sp>
      <p:sp>
        <p:nvSpPr>
          <p:cNvPr id="51" name="חץ למטה 50"/>
          <p:cNvSpPr/>
          <p:nvPr/>
        </p:nvSpPr>
        <p:spPr>
          <a:xfrm rot="5400000">
            <a:off x="7560340" y="5775203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52" name="מלבן מעוגל 51"/>
          <p:cNvSpPr/>
          <p:nvPr/>
        </p:nvSpPr>
        <p:spPr>
          <a:xfrm>
            <a:off x="4016896" y="5229200"/>
            <a:ext cx="1296144" cy="1224136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גישה למערכת תעסוקה ומאגר העובדים</a:t>
            </a:r>
          </a:p>
        </p:txBody>
      </p:sp>
      <p:sp>
        <p:nvSpPr>
          <p:cNvPr id="53" name="חץ למטה 52"/>
          <p:cNvSpPr/>
          <p:nvPr/>
        </p:nvSpPr>
        <p:spPr>
          <a:xfrm rot="5400000">
            <a:off x="6120179" y="5703195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54" name="חץ למטה 53"/>
          <p:cNvSpPr/>
          <p:nvPr/>
        </p:nvSpPr>
        <p:spPr>
          <a:xfrm rot="5400000">
            <a:off x="5256083" y="5703195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pic>
        <p:nvPicPr>
          <p:cNvPr id="55" name="תמונה 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1024" y="2737094"/>
            <a:ext cx="1299425" cy="999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6" name="מלבן מעוגל 55"/>
          <p:cNvSpPr/>
          <p:nvPr/>
        </p:nvSpPr>
        <p:spPr>
          <a:xfrm>
            <a:off x="7905328" y="3789041"/>
            <a:ext cx="1442390" cy="6200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500" b="1" dirty="0">
                <a:latin typeface="David" pitchFamily="34" charset="-79"/>
                <a:cs typeface="David" pitchFamily="34" charset="-79"/>
              </a:rPr>
              <a:t>יחידת התעסוקה </a:t>
            </a:r>
            <a:r>
              <a:rPr lang="he-IL" sz="1500" b="1" dirty="0" err="1">
                <a:latin typeface="David" pitchFamily="34" charset="-79"/>
                <a:cs typeface="David" pitchFamily="34" charset="-79"/>
              </a:rPr>
              <a:t>במנהא"ז</a:t>
            </a:r>
            <a:endParaRPr lang="he-IL" sz="15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847" y1="23494" x2="50847" y2="23494"/>
                        <a14:foregroundMark x1="89831" y1="18072" x2="89831" y2="18072"/>
                        <a14:foregroundMark x1="78814" y1="27108" x2="78814" y2="27108"/>
                        <a14:foregroundMark x1="72034" y1="19880" x2="72034" y2="19880"/>
                        <a14:foregroundMark x1="24576" y1="19277" x2="24576" y2="19277"/>
                        <a14:foregroundMark x1="21186" y1="24699" x2="21186" y2="24699"/>
                        <a14:foregroundMark x1="8475" y1="10241" x2="8475" y2="10241"/>
                        <a14:foregroundMark x1="45763" y1="3012" x2="45763" y2="3012"/>
                        <a14:foregroundMark x1="38136" y1="12048" x2="38136" y2="12048"/>
                        <a14:foregroundMark x1="21186" y1="6024" x2="21186" y2="6024"/>
                        <a14:foregroundMark x1="74576" y1="6627" x2="74576" y2="6627"/>
                        <a14:foregroundMark x1="83051" y1="7831" x2="83051" y2="7831"/>
                        <a14:foregroundMark x1="77966" y1="40964" x2="77966" y2="40964"/>
                        <a14:foregroundMark x1="80508" y1="37349" x2="80508" y2="37349"/>
                        <a14:foregroundMark x1="87288" y1="33133" x2="87288" y2="33133"/>
                        <a14:foregroundMark x1="16949" y1="33735" x2="16949" y2="33735"/>
                        <a14:foregroundMark x1="12712" y1="40361" x2="12712" y2="40361"/>
                        <a14:foregroundMark x1="9322" y1="33735" x2="9322" y2="33735"/>
                        <a14:foregroundMark x1="11017" y1="45783" x2="11017" y2="45783"/>
                        <a14:foregroundMark x1="88136" y1="46988" x2="88136" y2="46988"/>
                        <a14:foregroundMark x1="76271" y1="56024" x2="76271" y2="56024"/>
                        <a14:foregroundMark x1="91525" y1="59036" x2="91525" y2="59036"/>
                        <a14:foregroundMark x1="40678" y1="56024" x2="40678" y2="56024"/>
                        <a14:foregroundMark x1="51695" y1="59036" x2="51695" y2="59036"/>
                        <a14:foregroundMark x1="44915" y1="72892" x2="44915" y2="72892"/>
                        <a14:foregroundMark x1="48305" y1="80723" x2="48305" y2="80723"/>
                        <a14:foregroundMark x1="46610" y1="83735" x2="46610" y2="83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3187" y="2737096"/>
            <a:ext cx="1245289" cy="104446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8" name="חץ למטה 57"/>
          <p:cNvSpPr/>
          <p:nvPr/>
        </p:nvSpPr>
        <p:spPr>
          <a:xfrm rot="5400000">
            <a:off x="7515226" y="3413950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60" name="מלבן מעוגל 59"/>
          <p:cNvSpPr/>
          <p:nvPr/>
        </p:nvSpPr>
        <p:spPr>
          <a:xfrm>
            <a:off x="6321153" y="2852936"/>
            <a:ext cx="1189277" cy="1440160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בניית מאגר עובדים מסווגים וזמינים להעסקה</a:t>
            </a:r>
          </a:p>
        </p:txBody>
      </p:sp>
      <p:sp>
        <p:nvSpPr>
          <p:cNvPr id="26634" name="AutoShape 10" descr="תוצאת תמונה עבור מאגר עובדים"/>
          <p:cNvSpPr>
            <a:spLocks noChangeAspect="1" noChangeArrowheads="1"/>
          </p:cNvSpPr>
          <p:nvPr/>
        </p:nvSpPr>
        <p:spPr bwMode="auto">
          <a:xfrm>
            <a:off x="9304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" name="Picture 10" descr="תוצאת תמונה עבור מאגר עובדים"/>
          <p:cNvPicPr>
            <a:picLocks noChangeAspect="1" noChangeArrowheads="1"/>
          </p:cNvPicPr>
          <p:nvPr/>
        </p:nvPicPr>
        <p:blipFill>
          <a:blip r:embed="rId10" cstate="print"/>
          <a:srcRect l="23171" r="4416" b="10832"/>
          <a:stretch>
            <a:fillRect/>
          </a:stretch>
        </p:blipFill>
        <p:spPr bwMode="auto">
          <a:xfrm>
            <a:off x="4448944" y="2708920"/>
            <a:ext cx="1800200" cy="1656184"/>
          </a:xfrm>
          <a:prstGeom prst="rect">
            <a:avLst/>
          </a:prstGeom>
          <a:noFill/>
        </p:spPr>
      </p:pic>
      <p:pic>
        <p:nvPicPr>
          <p:cNvPr id="62" name="Picture 4" descr="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3212976"/>
            <a:ext cx="1368152" cy="10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מלבן מעוגל 62"/>
          <p:cNvSpPr/>
          <p:nvPr/>
        </p:nvSpPr>
        <p:spPr>
          <a:xfrm>
            <a:off x="632520" y="2636912"/>
            <a:ext cx="1296144" cy="504056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רישיון תעסוקה</a:t>
            </a:r>
          </a:p>
        </p:txBody>
      </p:sp>
      <p:pic>
        <p:nvPicPr>
          <p:cNvPr id="64" name="תמונה 6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634" y="5517233"/>
            <a:ext cx="1296144" cy="825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" name="מלבן מעוגל 64"/>
          <p:cNvSpPr/>
          <p:nvPr/>
        </p:nvSpPr>
        <p:spPr>
          <a:xfrm>
            <a:off x="560512" y="4869160"/>
            <a:ext cx="1512168" cy="504056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הרש"פ בתהליך? </a:t>
            </a:r>
          </a:p>
        </p:txBody>
      </p:sp>
      <p:pic>
        <p:nvPicPr>
          <p:cNvPr id="66" name="Picture 2" descr="תוצאת תמונה עבור יצירת קשר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92760" y="3140968"/>
            <a:ext cx="1296144" cy="1296144"/>
          </a:xfrm>
          <a:prstGeom prst="rect">
            <a:avLst/>
          </a:prstGeom>
          <a:noFill/>
        </p:spPr>
      </p:pic>
      <p:sp>
        <p:nvSpPr>
          <p:cNvPr id="69" name="מלבן מעוגל 68"/>
          <p:cNvSpPr/>
          <p:nvPr/>
        </p:nvSpPr>
        <p:spPr>
          <a:xfrm>
            <a:off x="2792760" y="2708920"/>
            <a:ext cx="1224136" cy="504056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קשר מעסיק-עובד</a:t>
            </a:r>
          </a:p>
        </p:txBody>
      </p:sp>
      <p:sp>
        <p:nvSpPr>
          <p:cNvPr id="71" name="חץ למטה 70"/>
          <p:cNvSpPr/>
          <p:nvPr/>
        </p:nvSpPr>
        <p:spPr>
          <a:xfrm rot="5400000">
            <a:off x="4058842" y="3701982"/>
            <a:ext cx="375050" cy="26113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72" name="חץ למטה 71"/>
          <p:cNvSpPr/>
          <p:nvPr/>
        </p:nvSpPr>
        <p:spPr>
          <a:xfrm rot="8638949">
            <a:off x="4002506" y="4421582"/>
            <a:ext cx="375050" cy="562805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pic>
        <p:nvPicPr>
          <p:cNvPr id="73" name="Picture 12" descr="תמונה קשורה"/>
          <p:cNvPicPr>
            <a:picLocks noChangeAspect="1" noChangeArrowheads="1"/>
          </p:cNvPicPr>
          <p:nvPr/>
        </p:nvPicPr>
        <p:blipFill>
          <a:blip r:embed="rId13" cstate="print"/>
          <a:srcRect l="8558" t="35810" r="8711" b="20422"/>
          <a:stretch>
            <a:fillRect/>
          </a:stretch>
        </p:blipFill>
        <p:spPr bwMode="auto">
          <a:xfrm>
            <a:off x="2504728" y="5517232"/>
            <a:ext cx="1296145" cy="864096"/>
          </a:xfrm>
          <a:prstGeom prst="rect">
            <a:avLst/>
          </a:prstGeom>
          <a:noFill/>
        </p:spPr>
      </p:pic>
      <p:sp>
        <p:nvSpPr>
          <p:cNvPr id="75" name="מלבן מעוגל 74"/>
          <p:cNvSpPr/>
          <p:nvPr/>
        </p:nvSpPr>
        <p:spPr>
          <a:xfrm>
            <a:off x="2504727" y="5157192"/>
            <a:ext cx="1296144" cy="360040"/>
          </a:xfrm>
          <a:prstGeom prst="roundRect">
            <a:avLst/>
          </a:prstGeom>
          <a:solidFill>
            <a:srgbClr val="91C3D5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kern="0" dirty="0">
                <a:ln w="0"/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חתימת הסכם</a:t>
            </a:r>
          </a:p>
        </p:txBody>
      </p:sp>
      <p:sp>
        <p:nvSpPr>
          <p:cNvPr id="76" name="חץ למטה 75"/>
          <p:cNvSpPr/>
          <p:nvPr/>
        </p:nvSpPr>
        <p:spPr>
          <a:xfrm>
            <a:off x="3167075" y="4590433"/>
            <a:ext cx="375050" cy="562805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77" name="חץ למטה 76"/>
          <p:cNvSpPr/>
          <p:nvPr/>
        </p:nvSpPr>
        <p:spPr>
          <a:xfrm rot="8638949">
            <a:off x="2213544" y="3771637"/>
            <a:ext cx="375050" cy="1335760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97" name="חיסור 96"/>
          <p:cNvSpPr/>
          <p:nvPr/>
        </p:nvSpPr>
        <p:spPr>
          <a:xfrm>
            <a:off x="1496616" y="1282207"/>
            <a:ext cx="144016" cy="1800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חיסור 97"/>
          <p:cNvSpPr/>
          <p:nvPr/>
        </p:nvSpPr>
        <p:spPr>
          <a:xfrm>
            <a:off x="362708" y="1858271"/>
            <a:ext cx="9649072" cy="86409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חץ למטה 98"/>
          <p:cNvSpPr/>
          <p:nvPr/>
        </p:nvSpPr>
        <p:spPr>
          <a:xfrm>
            <a:off x="8466382" y="2348881"/>
            <a:ext cx="375050" cy="317707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</p:spTree>
    <p:extLst>
      <p:ext uri="{BB962C8B-B14F-4D97-AF65-F5344CB8AC3E}">
        <p14:creationId xmlns:p14="http://schemas.microsoft.com/office/powerpoint/2010/main" val="31037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האתר למעסיק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3" y="1174919"/>
            <a:ext cx="9672154" cy="48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האתר למעסיק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44240" y="2257424"/>
            <a:ext cx="9861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hlinkClick r:id="rId5"/>
              </a:rPr>
              <a:t>https://youtu.be/-I_ntSgIILs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552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האתר למעסיק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25916" r="25901" b="22652"/>
          <a:stretch/>
        </p:blipFill>
        <p:spPr bwMode="auto">
          <a:xfrm>
            <a:off x="612556" y="1054306"/>
            <a:ext cx="9054449" cy="53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האתר למעסיק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" t="8900" r="7940" b="4553"/>
          <a:stretch/>
        </p:blipFill>
        <p:spPr bwMode="auto">
          <a:xfrm>
            <a:off x="586070" y="1027673"/>
            <a:ext cx="9177744" cy="531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15" y="1110001"/>
            <a:ext cx="599281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73" y="3496806"/>
            <a:ext cx="10731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הגשת בקשות להעסקה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8958" b="3402"/>
          <a:stretch/>
        </p:blipFill>
        <p:spPr bwMode="auto">
          <a:xfrm>
            <a:off x="498311" y="1114965"/>
            <a:ext cx="9216287" cy="498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איתור עובדים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2" t="9098" r="9440" b="3396"/>
          <a:stretch/>
        </p:blipFill>
        <p:spPr bwMode="auto">
          <a:xfrm>
            <a:off x="642150" y="997165"/>
            <a:ext cx="9087776" cy="55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1" y="1842488"/>
            <a:ext cx="9084819" cy="382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1935">
            <a:off x="6057916" y="2544718"/>
            <a:ext cx="96996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</TotalTime>
  <Words>216</Words>
  <Application>Microsoft Office PowerPoint</Application>
  <PresentationFormat>A4 Paper (210x297 mm)</PresentationFormat>
  <Paragraphs>66</Paragraphs>
  <Slides>20</Slides>
  <Notes>18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מצגת של PowerPoint</vt:lpstr>
      <vt:lpstr>מצגת של PowerPoint</vt:lpstr>
      <vt:lpstr>"המודל החדש"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לחשב הכללי - צווי בטיחות  -   +חומר של איציק</dc:title>
  <dc:subject>משרד האוצר</dc:subject>
  <dc:creator>Gera  Kaushanski</dc:creator>
  <cp:keywords>Bella Gilboa</cp:keywords>
  <dc:description>שינוי קריטריונים לקבלן מוכר_x000d_
לקראת הפגישה עם גבי שוחט 12.8.2019</dc:description>
  <cp:lastModifiedBy>Neomi Cohen Fildest</cp:lastModifiedBy>
  <cp:revision>496</cp:revision>
  <cp:lastPrinted>2019-04-01T09:43:31Z</cp:lastPrinted>
  <dcterms:created xsi:type="dcterms:W3CDTF">2016-10-31T09:18:23Z</dcterms:created>
  <dcterms:modified xsi:type="dcterms:W3CDTF">2021-12-01T10:06:12Z</dcterms:modified>
</cp:coreProperties>
</file>